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Lst>
  <p:notesMasterIdLst>
    <p:notesMasterId r:id="rId33"/>
  </p:notesMasterIdLst>
  <p:sldIdLst>
    <p:sldId id="256" r:id="rId2"/>
    <p:sldId id="282" r:id="rId3"/>
    <p:sldId id="263" r:id="rId4"/>
    <p:sldId id="283" r:id="rId5"/>
    <p:sldId id="284" r:id="rId6"/>
    <p:sldId id="289" r:id="rId7"/>
    <p:sldId id="265" r:id="rId8"/>
    <p:sldId id="280" r:id="rId9"/>
    <p:sldId id="267" r:id="rId10"/>
    <p:sldId id="262" r:id="rId11"/>
    <p:sldId id="279" r:id="rId12"/>
    <p:sldId id="261" r:id="rId13"/>
    <p:sldId id="278" r:id="rId14"/>
    <p:sldId id="281" r:id="rId15"/>
    <p:sldId id="286" r:id="rId16"/>
    <p:sldId id="271" r:id="rId17"/>
    <p:sldId id="285" r:id="rId18"/>
    <p:sldId id="274" r:id="rId19"/>
    <p:sldId id="270" r:id="rId20"/>
    <p:sldId id="287" r:id="rId21"/>
    <p:sldId id="266" r:id="rId22"/>
    <p:sldId id="257" r:id="rId23"/>
    <p:sldId id="258" r:id="rId24"/>
    <p:sldId id="259" r:id="rId25"/>
    <p:sldId id="260" r:id="rId26"/>
    <p:sldId id="288" r:id="rId27"/>
    <p:sldId id="273" r:id="rId28"/>
    <p:sldId id="272" r:id="rId29"/>
    <p:sldId id="268" r:id="rId30"/>
    <p:sldId id="269" r:id="rId31"/>
    <p:sldId id="27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80"/>
    <p:restoredTop sz="74017"/>
  </p:normalViewPr>
  <p:slideViewPr>
    <p:cSldViewPr snapToGrid="0" snapToObjects="1">
      <p:cViewPr>
        <p:scale>
          <a:sx n="59" d="100"/>
          <a:sy n="59" d="100"/>
        </p:scale>
        <p:origin x="-32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32B473-CA89-E046-9FBB-AB0702948479}" type="doc">
      <dgm:prSet loTypeId="urn:microsoft.com/office/officeart/2005/8/layout/hList1" loCatId="" qsTypeId="urn:microsoft.com/office/officeart/2005/8/quickstyle/simple4" qsCatId="simple" csTypeId="urn:microsoft.com/office/officeart/2005/8/colors/accent1_2" csCatId="accent1" phldr="1"/>
      <dgm:spPr/>
      <dgm:t>
        <a:bodyPr/>
        <a:lstStyle/>
        <a:p>
          <a:endParaRPr lang="en-US"/>
        </a:p>
      </dgm:t>
    </dgm:pt>
    <dgm:pt modelId="{A96CF490-A4CE-3A43-A048-719F7A8405DA}">
      <dgm:prSet phldrT="[Text]" custT="1"/>
      <dgm:spPr/>
      <dgm:t>
        <a:bodyPr/>
        <a:lstStyle/>
        <a:p>
          <a:r>
            <a:rPr lang="en-US" sz="2400" dirty="0"/>
            <a:t>Education</a:t>
          </a:r>
        </a:p>
      </dgm:t>
    </dgm:pt>
    <dgm:pt modelId="{0C254B65-ED96-7E4D-8BAC-44097BC8448B}" type="parTrans" cxnId="{1A0E5E0E-D1A4-3D4A-B451-57D11E42B255}">
      <dgm:prSet/>
      <dgm:spPr/>
      <dgm:t>
        <a:bodyPr/>
        <a:lstStyle/>
        <a:p>
          <a:endParaRPr lang="en-US"/>
        </a:p>
      </dgm:t>
    </dgm:pt>
    <dgm:pt modelId="{F7323BD1-8C6E-3E45-B62F-9E7C25AFB035}" type="sibTrans" cxnId="{1A0E5E0E-D1A4-3D4A-B451-57D11E42B255}">
      <dgm:prSet/>
      <dgm:spPr/>
      <dgm:t>
        <a:bodyPr/>
        <a:lstStyle/>
        <a:p>
          <a:endParaRPr lang="en-US"/>
        </a:p>
      </dgm:t>
    </dgm:pt>
    <dgm:pt modelId="{92F8F106-4714-A948-8C27-135876E86566}">
      <dgm:prSet phldrT="[Text]" custT="1"/>
      <dgm:spPr/>
      <dgm:t>
        <a:bodyPr/>
        <a:lstStyle/>
        <a:p>
          <a:pPr>
            <a:lnSpc>
              <a:spcPct val="150000"/>
            </a:lnSpc>
          </a:pPr>
          <a:r>
            <a:rPr lang="en-US" sz="1800" dirty="0"/>
            <a:t>Federal Pell Grant</a:t>
          </a:r>
        </a:p>
      </dgm:t>
    </dgm:pt>
    <dgm:pt modelId="{C7904E2E-2171-F54B-BE28-0163DC7B19F2}" type="parTrans" cxnId="{91B8BEA2-9B66-A849-AE8B-AA1B6022C8AF}">
      <dgm:prSet/>
      <dgm:spPr/>
      <dgm:t>
        <a:bodyPr/>
        <a:lstStyle/>
        <a:p>
          <a:endParaRPr lang="en-US"/>
        </a:p>
      </dgm:t>
    </dgm:pt>
    <dgm:pt modelId="{AFB8F2E5-06A9-564E-BD52-78FD40CC7597}" type="sibTrans" cxnId="{91B8BEA2-9B66-A849-AE8B-AA1B6022C8AF}">
      <dgm:prSet/>
      <dgm:spPr/>
      <dgm:t>
        <a:bodyPr/>
        <a:lstStyle/>
        <a:p>
          <a:endParaRPr lang="en-US"/>
        </a:p>
      </dgm:t>
    </dgm:pt>
    <dgm:pt modelId="{9056D5FD-FAEB-6044-B999-A180D5DBBA47}">
      <dgm:prSet phldrT="[Text]" custT="1"/>
      <dgm:spPr/>
      <dgm:t>
        <a:bodyPr/>
        <a:lstStyle/>
        <a:p>
          <a:pPr>
            <a:lnSpc>
              <a:spcPct val="150000"/>
            </a:lnSpc>
          </a:pPr>
          <a:r>
            <a:rPr lang="en-US" sz="1800" dirty="0"/>
            <a:t>National School Lunch Program</a:t>
          </a:r>
        </a:p>
      </dgm:t>
    </dgm:pt>
    <dgm:pt modelId="{047DB976-9063-B14A-BA09-FDD684099202}" type="parTrans" cxnId="{385D2148-8051-A843-9293-32152F9ECFD9}">
      <dgm:prSet/>
      <dgm:spPr/>
      <dgm:t>
        <a:bodyPr/>
        <a:lstStyle/>
        <a:p>
          <a:endParaRPr lang="en-US"/>
        </a:p>
      </dgm:t>
    </dgm:pt>
    <dgm:pt modelId="{141DDB7E-6CDD-AE42-83A7-F5E7F8447A23}" type="sibTrans" cxnId="{385D2148-8051-A843-9293-32152F9ECFD9}">
      <dgm:prSet/>
      <dgm:spPr/>
      <dgm:t>
        <a:bodyPr/>
        <a:lstStyle/>
        <a:p>
          <a:endParaRPr lang="en-US"/>
        </a:p>
      </dgm:t>
    </dgm:pt>
    <dgm:pt modelId="{904B2CA3-7542-1E40-A6DB-ED183E035147}">
      <dgm:prSet phldrT="[Text]" custT="1"/>
      <dgm:spPr/>
      <dgm:t>
        <a:bodyPr/>
        <a:lstStyle/>
        <a:p>
          <a:r>
            <a:rPr lang="en-US" sz="2400" dirty="0"/>
            <a:t>Healthcare</a:t>
          </a:r>
        </a:p>
      </dgm:t>
    </dgm:pt>
    <dgm:pt modelId="{FFF7AED7-8234-2344-A926-B52A0690343A}" type="parTrans" cxnId="{00213285-640A-BE4E-9BCC-66FCE979ED5A}">
      <dgm:prSet/>
      <dgm:spPr/>
      <dgm:t>
        <a:bodyPr/>
        <a:lstStyle/>
        <a:p>
          <a:endParaRPr lang="en-US"/>
        </a:p>
      </dgm:t>
    </dgm:pt>
    <dgm:pt modelId="{E4950796-B3C7-0F47-A154-4472F1A56DA4}" type="sibTrans" cxnId="{00213285-640A-BE4E-9BCC-66FCE979ED5A}">
      <dgm:prSet/>
      <dgm:spPr/>
      <dgm:t>
        <a:bodyPr/>
        <a:lstStyle/>
        <a:p>
          <a:endParaRPr lang="en-US"/>
        </a:p>
      </dgm:t>
    </dgm:pt>
    <dgm:pt modelId="{959D452A-4BD2-0641-9B5A-AC49880E0040}">
      <dgm:prSet phldrT="[Text]" custT="1"/>
      <dgm:spPr/>
      <dgm:t>
        <a:bodyPr/>
        <a:lstStyle/>
        <a:p>
          <a:pPr>
            <a:lnSpc>
              <a:spcPct val="150000"/>
            </a:lnSpc>
          </a:pPr>
          <a:r>
            <a:rPr lang="en-US" sz="1800" dirty="0"/>
            <a:t>Medicaid/Medicare</a:t>
          </a:r>
        </a:p>
      </dgm:t>
    </dgm:pt>
    <dgm:pt modelId="{536A7C4D-A695-5741-B277-F961A3F9095D}" type="parTrans" cxnId="{984EAD63-03D7-0A49-942D-CAB1DA50976B}">
      <dgm:prSet/>
      <dgm:spPr/>
      <dgm:t>
        <a:bodyPr/>
        <a:lstStyle/>
        <a:p>
          <a:endParaRPr lang="en-US"/>
        </a:p>
      </dgm:t>
    </dgm:pt>
    <dgm:pt modelId="{E0428B76-09B0-1F48-A106-7E352891AF2D}" type="sibTrans" cxnId="{984EAD63-03D7-0A49-942D-CAB1DA50976B}">
      <dgm:prSet/>
      <dgm:spPr/>
      <dgm:t>
        <a:bodyPr/>
        <a:lstStyle/>
        <a:p>
          <a:endParaRPr lang="en-US"/>
        </a:p>
      </dgm:t>
    </dgm:pt>
    <dgm:pt modelId="{8C2621CD-436D-734A-B0F1-9E1A021445C7}">
      <dgm:prSet phldrT="[Text]" custT="1"/>
      <dgm:spPr/>
      <dgm:t>
        <a:bodyPr/>
        <a:lstStyle/>
        <a:p>
          <a:r>
            <a:rPr lang="en-US" sz="2400" dirty="0"/>
            <a:t>Infrastructure &amp; More</a:t>
          </a:r>
        </a:p>
      </dgm:t>
    </dgm:pt>
    <dgm:pt modelId="{9CCFBAB2-C76C-3749-B96B-8F5AC452DFB6}" type="parTrans" cxnId="{AF7677DF-0510-5D4A-AED4-9B6B5A4F7496}">
      <dgm:prSet/>
      <dgm:spPr/>
      <dgm:t>
        <a:bodyPr/>
        <a:lstStyle/>
        <a:p>
          <a:endParaRPr lang="en-US"/>
        </a:p>
      </dgm:t>
    </dgm:pt>
    <dgm:pt modelId="{8E40CDCA-5AC1-8A40-82FD-7F71A60FB23E}" type="sibTrans" cxnId="{AF7677DF-0510-5D4A-AED4-9B6B5A4F7496}">
      <dgm:prSet/>
      <dgm:spPr/>
      <dgm:t>
        <a:bodyPr/>
        <a:lstStyle/>
        <a:p>
          <a:endParaRPr lang="en-US"/>
        </a:p>
      </dgm:t>
    </dgm:pt>
    <dgm:pt modelId="{10F3869F-FB97-5148-9544-ADFDC1D57543}">
      <dgm:prSet phldrT="[Text]" custT="1"/>
      <dgm:spPr/>
      <dgm:t>
        <a:bodyPr/>
        <a:lstStyle/>
        <a:p>
          <a:pPr>
            <a:lnSpc>
              <a:spcPct val="150000"/>
            </a:lnSpc>
          </a:pPr>
          <a:r>
            <a:rPr lang="en-US" sz="1800" dirty="0"/>
            <a:t>Highway planning &amp; construction</a:t>
          </a:r>
        </a:p>
      </dgm:t>
    </dgm:pt>
    <dgm:pt modelId="{6E47006A-E8A8-A444-B0B3-091B5A44FF72}" type="parTrans" cxnId="{AF72B412-77EA-BA4F-8EAE-4972265DB0F5}">
      <dgm:prSet/>
      <dgm:spPr/>
      <dgm:t>
        <a:bodyPr/>
        <a:lstStyle/>
        <a:p>
          <a:endParaRPr lang="en-US"/>
        </a:p>
      </dgm:t>
    </dgm:pt>
    <dgm:pt modelId="{594E5C03-3F1A-6544-8E2A-8E636EB8A175}" type="sibTrans" cxnId="{AF72B412-77EA-BA4F-8EAE-4972265DB0F5}">
      <dgm:prSet/>
      <dgm:spPr/>
      <dgm:t>
        <a:bodyPr/>
        <a:lstStyle/>
        <a:p>
          <a:endParaRPr lang="en-US"/>
        </a:p>
      </dgm:t>
    </dgm:pt>
    <dgm:pt modelId="{F536990F-1A91-4F42-9F94-65A8BECAC357}">
      <dgm:prSet phldrT="[Text]" custT="1"/>
      <dgm:spPr/>
      <dgm:t>
        <a:bodyPr/>
        <a:lstStyle/>
        <a:p>
          <a:pPr>
            <a:lnSpc>
              <a:spcPct val="150000"/>
            </a:lnSpc>
          </a:pPr>
          <a:r>
            <a:rPr lang="en-US" sz="1800" dirty="0"/>
            <a:t>Section 8 housing program</a:t>
          </a:r>
        </a:p>
      </dgm:t>
    </dgm:pt>
    <dgm:pt modelId="{E026A998-72C3-074B-BF64-8C2D05A18451}" type="parTrans" cxnId="{34FF1C01-913E-0045-A61E-1D6B36A25752}">
      <dgm:prSet/>
      <dgm:spPr/>
      <dgm:t>
        <a:bodyPr/>
        <a:lstStyle/>
        <a:p>
          <a:endParaRPr lang="en-US"/>
        </a:p>
      </dgm:t>
    </dgm:pt>
    <dgm:pt modelId="{84AC79F1-4466-6D40-B3F5-A3A401484E61}" type="sibTrans" cxnId="{34FF1C01-913E-0045-A61E-1D6B36A25752}">
      <dgm:prSet/>
      <dgm:spPr/>
      <dgm:t>
        <a:bodyPr/>
        <a:lstStyle/>
        <a:p>
          <a:endParaRPr lang="en-US"/>
        </a:p>
      </dgm:t>
    </dgm:pt>
    <dgm:pt modelId="{0F509BFA-5590-DD4B-A2CB-0A8CD37D99F8}">
      <dgm:prSet phldrT="[Text]" custT="1"/>
      <dgm:spPr/>
      <dgm:t>
        <a:bodyPr/>
        <a:lstStyle/>
        <a:p>
          <a:pPr>
            <a:lnSpc>
              <a:spcPct val="150000"/>
            </a:lnSpc>
          </a:pPr>
          <a:r>
            <a:rPr lang="en-US" sz="1800" dirty="0"/>
            <a:t>Title 1 grants</a:t>
          </a:r>
        </a:p>
      </dgm:t>
    </dgm:pt>
    <dgm:pt modelId="{9FEE4B7E-8225-1E41-846F-14BAE72F4D1F}" type="parTrans" cxnId="{F7E5D813-D39F-D742-894D-88A8EFA9E602}">
      <dgm:prSet/>
      <dgm:spPr/>
      <dgm:t>
        <a:bodyPr/>
        <a:lstStyle/>
        <a:p>
          <a:endParaRPr lang="en-US"/>
        </a:p>
      </dgm:t>
    </dgm:pt>
    <dgm:pt modelId="{27783372-51EB-1F47-A413-806416233341}" type="sibTrans" cxnId="{F7E5D813-D39F-D742-894D-88A8EFA9E602}">
      <dgm:prSet/>
      <dgm:spPr/>
      <dgm:t>
        <a:bodyPr/>
        <a:lstStyle/>
        <a:p>
          <a:endParaRPr lang="en-US"/>
        </a:p>
      </dgm:t>
    </dgm:pt>
    <dgm:pt modelId="{E1A953C7-4F79-0940-A073-89BA60E44396}">
      <dgm:prSet phldrT="[Text]" custT="1"/>
      <dgm:spPr/>
      <dgm:t>
        <a:bodyPr/>
        <a:lstStyle/>
        <a:p>
          <a:pPr>
            <a:lnSpc>
              <a:spcPct val="150000"/>
            </a:lnSpc>
          </a:pPr>
          <a:r>
            <a:rPr lang="en-US" sz="1800" dirty="0"/>
            <a:t>Special Ed grants</a:t>
          </a:r>
        </a:p>
      </dgm:t>
    </dgm:pt>
    <dgm:pt modelId="{F86B328D-AEE9-9A4B-9509-9ABB71857973}" type="parTrans" cxnId="{F1208FCE-FDAA-C244-A653-F469DB3E731A}">
      <dgm:prSet/>
      <dgm:spPr/>
      <dgm:t>
        <a:bodyPr/>
        <a:lstStyle/>
        <a:p>
          <a:endParaRPr lang="en-US"/>
        </a:p>
      </dgm:t>
    </dgm:pt>
    <dgm:pt modelId="{2795FC00-794E-DD40-A374-9846DB9D9E4F}" type="sibTrans" cxnId="{F1208FCE-FDAA-C244-A653-F469DB3E731A}">
      <dgm:prSet/>
      <dgm:spPr/>
      <dgm:t>
        <a:bodyPr/>
        <a:lstStyle/>
        <a:p>
          <a:endParaRPr lang="en-US"/>
        </a:p>
      </dgm:t>
    </dgm:pt>
    <dgm:pt modelId="{FDDD8157-2B0D-DA48-805F-FE1AB2273BA5}">
      <dgm:prSet phldrT="[Text]" custT="1"/>
      <dgm:spPr/>
      <dgm:t>
        <a:bodyPr/>
        <a:lstStyle/>
        <a:p>
          <a:pPr>
            <a:lnSpc>
              <a:spcPct val="150000"/>
            </a:lnSpc>
          </a:pPr>
          <a:r>
            <a:rPr lang="en-US" sz="1800" dirty="0" err="1"/>
            <a:t>HeadStart</a:t>
          </a:r>
          <a:r>
            <a:rPr lang="en-US" sz="1800" dirty="0"/>
            <a:t> programs</a:t>
          </a:r>
        </a:p>
      </dgm:t>
    </dgm:pt>
    <dgm:pt modelId="{B568D8BC-62EA-2F4A-8046-CB3AB8C03582}" type="parTrans" cxnId="{ADACA36C-7A75-994E-94E0-7CB81A6238B8}">
      <dgm:prSet/>
      <dgm:spPr/>
      <dgm:t>
        <a:bodyPr/>
        <a:lstStyle/>
        <a:p>
          <a:endParaRPr lang="en-US"/>
        </a:p>
      </dgm:t>
    </dgm:pt>
    <dgm:pt modelId="{BDDA31C5-D5FA-6943-95D6-EEEC1D47D253}" type="sibTrans" cxnId="{ADACA36C-7A75-994E-94E0-7CB81A6238B8}">
      <dgm:prSet/>
      <dgm:spPr/>
      <dgm:t>
        <a:bodyPr/>
        <a:lstStyle/>
        <a:p>
          <a:endParaRPr lang="en-US"/>
        </a:p>
      </dgm:t>
    </dgm:pt>
    <dgm:pt modelId="{9DCC4DD6-D151-C44D-8271-8EDCA392FEFF}">
      <dgm:prSet phldrT="[Text]" custT="1"/>
      <dgm:spPr/>
      <dgm:t>
        <a:bodyPr/>
        <a:lstStyle/>
        <a:p>
          <a:pPr>
            <a:lnSpc>
              <a:spcPct val="150000"/>
            </a:lnSpc>
          </a:pPr>
          <a:r>
            <a:rPr lang="en-US" sz="1800" dirty="0"/>
            <a:t>Improving Teacher grants</a:t>
          </a:r>
        </a:p>
      </dgm:t>
    </dgm:pt>
    <dgm:pt modelId="{71DC74E1-95D5-7C4F-A9CE-853C81FFD8FC}" type="parTrans" cxnId="{1249FC0F-B590-8D4D-B9CE-AB34F4C38760}">
      <dgm:prSet/>
      <dgm:spPr/>
      <dgm:t>
        <a:bodyPr/>
        <a:lstStyle/>
        <a:p>
          <a:endParaRPr lang="en-US"/>
        </a:p>
      </dgm:t>
    </dgm:pt>
    <dgm:pt modelId="{D7D57C32-3CF9-E841-A931-1290AF26050B}" type="sibTrans" cxnId="{1249FC0F-B590-8D4D-B9CE-AB34F4C38760}">
      <dgm:prSet/>
      <dgm:spPr/>
      <dgm:t>
        <a:bodyPr/>
        <a:lstStyle/>
        <a:p>
          <a:endParaRPr lang="en-US"/>
        </a:p>
      </dgm:t>
    </dgm:pt>
    <dgm:pt modelId="{5E95CB1C-7683-6747-BF38-5072407D4B3C}">
      <dgm:prSet phldrT="[Text]" custT="1"/>
      <dgm:spPr/>
      <dgm:t>
        <a:bodyPr/>
        <a:lstStyle/>
        <a:p>
          <a:pPr>
            <a:lnSpc>
              <a:spcPct val="150000"/>
            </a:lnSpc>
          </a:pPr>
          <a:r>
            <a:rPr lang="en-US" sz="1800" dirty="0"/>
            <a:t>ESL grants</a:t>
          </a:r>
        </a:p>
      </dgm:t>
    </dgm:pt>
    <dgm:pt modelId="{76957991-59A7-F649-A71A-087C4A599187}" type="parTrans" cxnId="{529F10C9-BC79-7E4D-A3F7-7658EA54EB30}">
      <dgm:prSet/>
      <dgm:spPr/>
      <dgm:t>
        <a:bodyPr/>
        <a:lstStyle/>
        <a:p>
          <a:endParaRPr lang="en-US"/>
        </a:p>
      </dgm:t>
    </dgm:pt>
    <dgm:pt modelId="{E8859D22-F49B-474B-B7E4-1199D96A35BA}" type="sibTrans" cxnId="{529F10C9-BC79-7E4D-A3F7-7658EA54EB30}">
      <dgm:prSet/>
      <dgm:spPr/>
      <dgm:t>
        <a:bodyPr/>
        <a:lstStyle/>
        <a:p>
          <a:endParaRPr lang="en-US"/>
        </a:p>
      </dgm:t>
    </dgm:pt>
    <dgm:pt modelId="{E1167847-1E7B-824C-856C-EC12E108B9F5}">
      <dgm:prSet phldrT="[Text]" custT="1"/>
      <dgm:spPr/>
      <dgm:t>
        <a:bodyPr/>
        <a:lstStyle/>
        <a:p>
          <a:pPr>
            <a:lnSpc>
              <a:spcPct val="150000"/>
            </a:lnSpc>
          </a:pPr>
          <a:r>
            <a:rPr lang="en-US" sz="1800" dirty="0"/>
            <a:t>Rural Education</a:t>
          </a:r>
        </a:p>
      </dgm:t>
    </dgm:pt>
    <dgm:pt modelId="{406D7B1B-EE37-1542-8810-9D8B7333C7B0}" type="parTrans" cxnId="{CE6DA79B-CC45-A84F-926F-41CED801EA42}">
      <dgm:prSet/>
      <dgm:spPr/>
      <dgm:t>
        <a:bodyPr/>
        <a:lstStyle/>
        <a:p>
          <a:endParaRPr lang="en-US"/>
        </a:p>
      </dgm:t>
    </dgm:pt>
    <dgm:pt modelId="{3C13B998-D995-FF43-9B23-D602A83CEF6E}" type="sibTrans" cxnId="{CE6DA79B-CC45-A84F-926F-41CED801EA42}">
      <dgm:prSet/>
      <dgm:spPr/>
      <dgm:t>
        <a:bodyPr/>
        <a:lstStyle/>
        <a:p>
          <a:endParaRPr lang="en-US"/>
        </a:p>
      </dgm:t>
    </dgm:pt>
    <dgm:pt modelId="{08266543-15CB-404B-BAFA-AC640E2DDB2D}">
      <dgm:prSet phldrT="[Text]" custT="1"/>
      <dgm:spPr/>
      <dgm:t>
        <a:bodyPr/>
        <a:lstStyle/>
        <a:p>
          <a:pPr>
            <a:lnSpc>
              <a:spcPct val="150000"/>
            </a:lnSpc>
          </a:pPr>
          <a:r>
            <a:rPr lang="en-US" sz="1800" dirty="0"/>
            <a:t>WIC</a:t>
          </a:r>
        </a:p>
      </dgm:t>
    </dgm:pt>
    <dgm:pt modelId="{97B62843-2E11-D546-B7DF-453C4F18FF24}" type="parTrans" cxnId="{6ACF329E-7D0E-CD44-8F79-9B881B5B9E39}">
      <dgm:prSet/>
      <dgm:spPr/>
      <dgm:t>
        <a:bodyPr/>
        <a:lstStyle/>
        <a:p>
          <a:endParaRPr lang="en-US"/>
        </a:p>
      </dgm:t>
    </dgm:pt>
    <dgm:pt modelId="{D66BE4AD-3D42-C743-AC13-E267DE4CFA47}" type="sibTrans" cxnId="{6ACF329E-7D0E-CD44-8F79-9B881B5B9E39}">
      <dgm:prSet/>
      <dgm:spPr/>
      <dgm:t>
        <a:bodyPr/>
        <a:lstStyle/>
        <a:p>
          <a:endParaRPr lang="en-US"/>
        </a:p>
      </dgm:t>
    </dgm:pt>
    <dgm:pt modelId="{A338D8B7-7898-144F-9231-DC64A0090FC6}">
      <dgm:prSet phldrT="[Text]" custT="1"/>
      <dgm:spPr/>
      <dgm:t>
        <a:bodyPr/>
        <a:lstStyle/>
        <a:p>
          <a:pPr>
            <a:lnSpc>
              <a:spcPct val="150000"/>
            </a:lnSpc>
          </a:pPr>
          <a:r>
            <a:rPr lang="en-US" sz="1800" dirty="0"/>
            <a:t>SNAP</a:t>
          </a:r>
        </a:p>
      </dgm:t>
    </dgm:pt>
    <dgm:pt modelId="{B07F6341-668D-C444-B30E-9E658BEECF86}" type="parTrans" cxnId="{9D0D3BB9-2E45-9C46-BDAF-215673162443}">
      <dgm:prSet/>
      <dgm:spPr/>
      <dgm:t>
        <a:bodyPr/>
        <a:lstStyle/>
        <a:p>
          <a:endParaRPr lang="en-US"/>
        </a:p>
      </dgm:t>
    </dgm:pt>
    <dgm:pt modelId="{354D27AB-9DAB-E846-B88F-619EE7B85749}" type="sibTrans" cxnId="{9D0D3BB9-2E45-9C46-BDAF-215673162443}">
      <dgm:prSet/>
      <dgm:spPr/>
      <dgm:t>
        <a:bodyPr/>
        <a:lstStyle/>
        <a:p>
          <a:endParaRPr lang="en-US"/>
        </a:p>
      </dgm:t>
    </dgm:pt>
    <dgm:pt modelId="{DE5BDBBF-925E-D04D-8EA0-109DB4908F3A}">
      <dgm:prSet phldrT="[Text]" custT="1"/>
      <dgm:spPr/>
      <dgm:t>
        <a:bodyPr/>
        <a:lstStyle/>
        <a:p>
          <a:pPr>
            <a:lnSpc>
              <a:spcPct val="150000"/>
            </a:lnSpc>
          </a:pPr>
          <a:r>
            <a:rPr lang="en-US" sz="1800" dirty="0"/>
            <a:t>CHIP</a:t>
          </a:r>
        </a:p>
      </dgm:t>
    </dgm:pt>
    <dgm:pt modelId="{FC64268D-277F-9246-A025-B10F14DE3412}" type="parTrans" cxnId="{CCB6D226-19FC-C84D-AA44-55ED3BB2AE95}">
      <dgm:prSet/>
      <dgm:spPr/>
      <dgm:t>
        <a:bodyPr/>
        <a:lstStyle/>
        <a:p>
          <a:endParaRPr lang="en-US"/>
        </a:p>
      </dgm:t>
    </dgm:pt>
    <dgm:pt modelId="{9A5D61E5-C773-6B4D-BD43-74B9936D6AD2}" type="sibTrans" cxnId="{CCB6D226-19FC-C84D-AA44-55ED3BB2AE95}">
      <dgm:prSet/>
      <dgm:spPr/>
      <dgm:t>
        <a:bodyPr/>
        <a:lstStyle/>
        <a:p>
          <a:endParaRPr lang="en-US"/>
        </a:p>
      </dgm:t>
    </dgm:pt>
    <dgm:pt modelId="{D058BBED-D8D5-EE41-BEC8-F53D80C833E2}">
      <dgm:prSet phldrT="[Text]" custT="1"/>
      <dgm:spPr/>
      <dgm:t>
        <a:bodyPr/>
        <a:lstStyle/>
        <a:p>
          <a:pPr>
            <a:lnSpc>
              <a:spcPct val="150000"/>
            </a:lnSpc>
          </a:pPr>
          <a:r>
            <a:rPr lang="en-US" sz="1800" dirty="0"/>
            <a:t>HIV emergency relief grants</a:t>
          </a:r>
        </a:p>
      </dgm:t>
    </dgm:pt>
    <dgm:pt modelId="{7BBFB38E-30FE-AB43-B151-3D3A4B037B90}" type="parTrans" cxnId="{53F23C99-B887-784A-841A-7359E117ADA9}">
      <dgm:prSet/>
      <dgm:spPr/>
      <dgm:t>
        <a:bodyPr/>
        <a:lstStyle/>
        <a:p>
          <a:endParaRPr lang="en-US"/>
        </a:p>
      </dgm:t>
    </dgm:pt>
    <dgm:pt modelId="{26E878BC-0B44-4A45-961C-E1A853693E1D}" type="sibTrans" cxnId="{53F23C99-B887-784A-841A-7359E117ADA9}">
      <dgm:prSet/>
      <dgm:spPr/>
      <dgm:t>
        <a:bodyPr/>
        <a:lstStyle/>
        <a:p>
          <a:endParaRPr lang="en-US"/>
        </a:p>
      </dgm:t>
    </dgm:pt>
    <dgm:pt modelId="{30474BE5-B6A5-7944-B61C-E4F28176621B}">
      <dgm:prSet phldrT="[Text]" custT="1"/>
      <dgm:spPr/>
      <dgm:t>
        <a:bodyPr/>
        <a:lstStyle/>
        <a:p>
          <a:pPr>
            <a:lnSpc>
              <a:spcPct val="150000"/>
            </a:lnSpc>
          </a:pPr>
          <a:r>
            <a:rPr lang="en-US" sz="1800" dirty="0"/>
            <a:t>Community mental health services</a:t>
          </a:r>
        </a:p>
      </dgm:t>
    </dgm:pt>
    <dgm:pt modelId="{784C569B-DBB1-6D45-9DA1-FABB2CD45DFA}" type="parTrans" cxnId="{79568306-13CC-FE46-82C3-1D430188EB03}">
      <dgm:prSet/>
      <dgm:spPr/>
      <dgm:t>
        <a:bodyPr/>
        <a:lstStyle/>
        <a:p>
          <a:endParaRPr lang="en-US"/>
        </a:p>
      </dgm:t>
    </dgm:pt>
    <dgm:pt modelId="{257B0B9A-CC2F-1346-B8D2-AE0B5AC4331A}" type="sibTrans" cxnId="{79568306-13CC-FE46-82C3-1D430188EB03}">
      <dgm:prSet/>
      <dgm:spPr/>
      <dgm:t>
        <a:bodyPr/>
        <a:lstStyle/>
        <a:p>
          <a:endParaRPr lang="en-US"/>
        </a:p>
      </dgm:t>
    </dgm:pt>
    <dgm:pt modelId="{69001C55-E2D0-E34E-8384-37A796E08076}">
      <dgm:prSet phldrT="[Text]" custT="1"/>
      <dgm:spPr/>
      <dgm:t>
        <a:bodyPr/>
        <a:lstStyle/>
        <a:p>
          <a:pPr>
            <a:lnSpc>
              <a:spcPct val="150000"/>
            </a:lnSpc>
          </a:pPr>
          <a:r>
            <a:rPr lang="en-US" sz="1800" dirty="0"/>
            <a:t>Disability assistance</a:t>
          </a:r>
        </a:p>
      </dgm:t>
    </dgm:pt>
    <dgm:pt modelId="{53C58EA9-B526-5045-A776-D4C3814C0418}" type="parTrans" cxnId="{E02AED20-458F-0146-B478-F281B7BD5851}">
      <dgm:prSet/>
      <dgm:spPr/>
      <dgm:t>
        <a:bodyPr/>
        <a:lstStyle/>
        <a:p>
          <a:endParaRPr lang="en-US"/>
        </a:p>
      </dgm:t>
    </dgm:pt>
    <dgm:pt modelId="{3F761F7F-0EB6-E247-8BE1-7E0F374CCB06}" type="sibTrans" cxnId="{E02AED20-458F-0146-B478-F281B7BD5851}">
      <dgm:prSet/>
      <dgm:spPr/>
      <dgm:t>
        <a:bodyPr/>
        <a:lstStyle/>
        <a:p>
          <a:endParaRPr lang="en-US"/>
        </a:p>
      </dgm:t>
    </dgm:pt>
    <dgm:pt modelId="{1EA1AB80-AB27-BD4F-8257-AFE71257291C}">
      <dgm:prSet phldrT="[Text]" custT="1"/>
      <dgm:spPr/>
      <dgm:t>
        <a:bodyPr/>
        <a:lstStyle/>
        <a:p>
          <a:pPr>
            <a:lnSpc>
              <a:spcPct val="150000"/>
            </a:lnSpc>
          </a:pPr>
          <a:r>
            <a:rPr lang="en-US" sz="1800" dirty="0"/>
            <a:t>Domestic violence and child abuse prevention and services</a:t>
          </a:r>
        </a:p>
      </dgm:t>
    </dgm:pt>
    <dgm:pt modelId="{DB98EDFF-A7AA-2E4D-8D90-A357AABAA15C}" type="parTrans" cxnId="{1B8E01C4-AF11-EB47-B7C2-F5584B264348}">
      <dgm:prSet/>
      <dgm:spPr/>
      <dgm:t>
        <a:bodyPr/>
        <a:lstStyle/>
        <a:p>
          <a:endParaRPr lang="en-US"/>
        </a:p>
      </dgm:t>
    </dgm:pt>
    <dgm:pt modelId="{6F87E1B1-B167-0C4C-AAE1-D30CDC99271B}" type="sibTrans" cxnId="{1B8E01C4-AF11-EB47-B7C2-F5584B264348}">
      <dgm:prSet/>
      <dgm:spPr/>
      <dgm:t>
        <a:bodyPr/>
        <a:lstStyle/>
        <a:p>
          <a:endParaRPr lang="en-US"/>
        </a:p>
      </dgm:t>
    </dgm:pt>
    <dgm:pt modelId="{AB3F8ADB-1E63-EA45-B03A-C25C3A4F0F62}">
      <dgm:prSet phldrT="[Text]" custT="1"/>
      <dgm:spPr/>
      <dgm:t>
        <a:bodyPr/>
        <a:lstStyle/>
        <a:p>
          <a:pPr>
            <a:lnSpc>
              <a:spcPct val="150000"/>
            </a:lnSpc>
          </a:pPr>
          <a:r>
            <a:rPr lang="en-US" sz="1800" dirty="0"/>
            <a:t>TANF</a:t>
          </a:r>
        </a:p>
      </dgm:t>
    </dgm:pt>
    <dgm:pt modelId="{B4B8915A-C039-9946-9C63-DC50EB3D6BE2}" type="parTrans" cxnId="{194EE20C-2211-704C-94F5-5BFC92E291E1}">
      <dgm:prSet/>
      <dgm:spPr/>
      <dgm:t>
        <a:bodyPr/>
        <a:lstStyle/>
        <a:p>
          <a:endParaRPr lang="en-US"/>
        </a:p>
      </dgm:t>
    </dgm:pt>
    <dgm:pt modelId="{79E566D0-8D6E-624D-8E55-F42802FA65C7}" type="sibTrans" cxnId="{194EE20C-2211-704C-94F5-5BFC92E291E1}">
      <dgm:prSet/>
      <dgm:spPr/>
      <dgm:t>
        <a:bodyPr/>
        <a:lstStyle/>
        <a:p>
          <a:endParaRPr lang="en-US"/>
        </a:p>
      </dgm:t>
    </dgm:pt>
    <dgm:pt modelId="{58E691B3-E4D9-7B43-AF02-2D49D8C3AAD0}">
      <dgm:prSet phldrT="[Text]" custT="1"/>
      <dgm:spPr/>
      <dgm:t>
        <a:bodyPr/>
        <a:lstStyle/>
        <a:p>
          <a:pPr>
            <a:lnSpc>
              <a:spcPct val="150000"/>
            </a:lnSpc>
          </a:pPr>
          <a:r>
            <a:rPr lang="en-US" sz="1800" dirty="0"/>
            <a:t>Foster Care funding</a:t>
          </a:r>
        </a:p>
      </dgm:t>
    </dgm:pt>
    <dgm:pt modelId="{B67053EA-67AB-D84B-BAFB-BD9B70B4E4D2}" type="parTrans" cxnId="{E07B38C4-0230-C44C-9371-4A89E23A0905}">
      <dgm:prSet/>
      <dgm:spPr/>
      <dgm:t>
        <a:bodyPr/>
        <a:lstStyle/>
        <a:p>
          <a:endParaRPr lang="en-US"/>
        </a:p>
      </dgm:t>
    </dgm:pt>
    <dgm:pt modelId="{6536431F-6AB8-454F-BAD5-CFB215A8EAFB}" type="sibTrans" cxnId="{E07B38C4-0230-C44C-9371-4A89E23A0905}">
      <dgm:prSet/>
      <dgm:spPr/>
      <dgm:t>
        <a:bodyPr/>
        <a:lstStyle/>
        <a:p>
          <a:endParaRPr lang="en-US"/>
        </a:p>
      </dgm:t>
    </dgm:pt>
    <dgm:pt modelId="{A4FC7EF6-AA5F-0C43-977F-79A57B370360}">
      <dgm:prSet phldrT="[Text]" custT="1"/>
      <dgm:spPr/>
      <dgm:t>
        <a:bodyPr/>
        <a:lstStyle/>
        <a:p>
          <a:pPr>
            <a:lnSpc>
              <a:spcPct val="150000"/>
            </a:lnSpc>
          </a:pPr>
          <a:r>
            <a:rPr lang="en-US" sz="1800" dirty="0"/>
            <a:t>Disaster Recovery</a:t>
          </a:r>
        </a:p>
      </dgm:t>
    </dgm:pt>
    <dgm:pt modelId="{CE539C14-7519-564E-AE47-FA1AED7D5EF8}" type="parTrans" cxnId="{1B0DABC0-F4A2-3C48-9B70-222605314C3F}">
      <dgm:prSet/>
      <dgm:spPr/>
      <dgm:t>
        <a:bodyPr/>
        <a:lstStyle/>
        <a:p>
          <a:endParaRPr lang="en-US"/>
        </a:p>
      </dgm:t>
    </dgm:pt>
    <dgm:pt modelId="{8D455910-BD77-7A4B-9B56-B1E98B7A3E3D}" type="sibTrans" cxnId="{1B0DABC0-F4A2-3C48-9B70-222605314C3F}">
      <dgm:prSet/>
      <dgm:spPr/>
      <dgm:t>
        <a:bodyPr/>
        <a:lstStyle/>
        <a:p>
          <a:endParaRPr lang="en-US"/>
        </a:p>
      </dgm:t>
    </dgm:pt>
    <dgm:pt modelId="{AFC78E0F-4357-264B-8ADE-B2DF5C528EC0}">
      <dgm:prSet phldrT="[Text]" custT="1"/>
      <dgm:spPr/>
      <dgm:t>
        <a:bodyPr/>
        <a:lstStyle/>
        <a:p>
          <a:pPr>
            <a:lnSpc>
              <a:spcPct val="150000"/>
            </a:lnSpc>
          </a:pPr>
          <a:r>
            <a:rPr lang="en-US" sz="1800" dirty="0"/>
            <a:t>Environmental Protection</a:t>
          </a:r>
        </a:p>
      </dgm:t>
    </dgm:pt>
    <dgm:pt modelId="{E24B849F-E064-E644-BEB1-64216C4B18FE}" type="parTrans" cxnId="{F676F6A2-25C6-BC48-9362-CD6DA219448F}">
      <dgm:prSet/>
      <dgm:spPr/>
      <dgm:t>
        <a:bodyPr/>
        <a:lstStyle/>
        <a:p>
          <a:endParaRPr lang="en-US"/>
        </a:p>
      </dgm:t>
    </dgm:pt>
    <dgm:pt modelId="{F1072053-06FC-D343-A061-AE0466F6E2A7}" type="sibTrans" cxnId="{F676F6A2-25C6-BC48-9362-CD6DA219448F}">
      <dgm:prSet/>
      <dgm:spPr/>
      <dgm:t>
        <a:bodyPr/>
        <a:lstStyle/>
        <a:p>
          <a:endParaRPr lang="en-US"/>
        </a:p>
      </dgm:t>
    </dgm:pt>
    <dgm:pt modelId="{CFC63275-C31A-CF4D-A37F-7667398E85AC}">
      <dgm:prSet phldrT="[Text]" custT="1"/>
      <dgm:spPr/>
      <dgm:t>
        <a:bodyPr/>
        <a:lstStyle/>
        <a:p>
          <a:pPr>
            <a:lnSpc>
              <a:spcPct val="150000"/>
            </a:lnSpc>
          </a:pPr>
          <a:r>
            <a:rPr lang="en-US" sz="1800" dirty="0"/>
            <a:t>Wildlife Restoration</a:t>
          </a:r>
        </a:p>
      </dgm:t>
    </dgm:pt>
    <dgm:pt modelId="{8DC1CC23-CDB7-884C-A3B0-49C9D8F340D8}" type="parTrans" cxnId="{0B6C9319-169F-6A44-BB55-60FE8AE254B3}">
      <dgm:prSet/>
      <dgm:spPr/>
      <dgm:t>
        <a:bodyPr/>
        <a:lstStyle/>
        <a:p>
          <a:endParaRPr lang="en-US"/>
        </a:p>
      </dgm:t>
    </dgm:pt>
    <dgm:pt modelId="{6757EE3B-4225-8F4F-AE11-289E9962F336}" type="sibTrans" cxnId="{0B6C9319-169F-6A44-BB55-60FE8AE254B3}">
      <dgm:prSet/>
      <dgm:spPr/>
      <dgm:t>
        <a:bodyPr/>
        <a:lstStyle/>
        <a:p>
          <a:endParaRPr lang="en-US"/>
        </a:p>
      </dgm:t>
    </dgm:pt>
    <dgm:pt modelId="{8A256EC4-2D48-4A41-A861-5F83CA40D6FD}">
      <dgm:prSet phldrT="[Text]" custT="1"/>
      <dgm:spPr/>
      <dgm:t>
        <a:bodyPr/>
        <a:lstStyle/>
        <a:p>
          <a:pPr>
            <a:lnSpc>
              <a:spcPct val="150000"/>
            </a:lnSpc>
          </a:pPr>
          <a:r>
            <a:rPr lang="en-US" sz="1800" dirty="0"/>
            <a:t>Home investment</a:t>
          </a:r>
        </a:p>
      </dgm:t>
    </dgm:pt>
    <dgm:pt modelId="{2D6F8BD3-5C7B-624A-BC99-83BF056DFB64}" type="parTrans" cxnId="{A7DF369D-A238-BC46-BFAC-1F59D3164F6F}">
      <dgm:prSet/>
      <dgm:spPr/>
      <dgm:t>
        <a:bodyPr/>
        <a:lstStyle/>
        <a:p>
          <a:endParaRPr lang="en-US"/>
        </a:p>
      </dgm:t>
    </dgm:pt>
    <dgm:pt modelId="{1CD3C0BA-EF0E-724D-BAA0-1CBBF5983BAD}" type="sibTrans" cxnId="{A7DF369D-A238-BC46-BFAC-1F59D3164F6F}">
      <dgm:prSet/>
      <dgm:spPr/>
      <dgm:t>
        <a:bodyPr/>
        <a:lstStyle/>
        <a:p>
          <a:endParaRPr lang="en-US"/>
        </a:p>
      </dgm:t>
    </dgm:pt>
    <dgm:pt modelId="{747AAA8B-FCB0-2844-B1BC-485262EAE49C}">
      <dgm:prSet phldrT="[Text]" custT="1"/>
      <dgm:spPr/>
      <dgm:t>
        <a:bodyPr/>
        <a:lstStyle/>
        <a:p>
          <a:pPr>
            <a:lnSpc>
              <a:spcPct val="150000"/>
            </a:lnSpc>
          </a:pPr>
          <a:r>
            <a:rPr lang="en-US" sz="1800" dirty="0"/>
            <a:t>Public Housing Capital</a:t>
          </a:r>
        </a:p>
      </dgm:t>
    </dgm:pt>
    <dgm:pt modelId="{B4F71E1E-8B94-0249-8D83-AFDDDC894D91}" type="parTrans" cxnId="{3F6DBC5F-D03F-3D43-8ECB-631EF9E7894A}">
      <dgm:prSet/>
      <dgm:spPr/>
      <dgm:t>
        <a:bodyPr/>
        <a:lstStyle/>
        <a:p>
          <a:endParaRPr lang="en-US"/>
        </a:p>
      </dgm:t>
    </dgm:pt>
    <dgm:pt modelId="{4688F80B-50C5-AE4B-9139-DDD6130A3194}" type="sibTrans" cxnId="{3F6DBC5F-D03F-3D43-8ECB-631EF9E7894A}">
      <dgm:prSet/>
      <dgm:spPr/>
      <dgm:t>
        <a:bodyPr/>
        <a:lstStyle/>
        <a:p>
          <a:endParaRPr lang="en-US"/>
        </a:p>
      </dgm:t>
    </dgm:pt>
    <dgm:pt modelId="{600EEC14-5D6D-B44C-A8CA-A028D9A8DA1E}" type="pres">
      <dgm:prSet presAssocID="{F832B473-CA89-E046-9FBB-AB0702948479}" presName="Name0" presStyleCnt="0">
        <dgm:presLayoutVars>
          <dgm:dir/>
          <dgm:animLvl val="lvl"/>
          <dgm:resizeHandles val="exact"/>
        </dgm:presLayoutVars>
      </dgm:prSet>
      <dgm:spPr/>
      <dgm:t>
        <a:bodyPr/>
        <a:lstStyle/>
        <a:p>
          <a:endParaRPr lang="en-US"/>
        </a:p>
      </dgm:t>
    </dgm:pt>
    <dgm:pt modelId="{5D8A7AD9-91F7-A24E-84B4-217ADC928108}" type="pres">
      <dgm:prSet presAssocID="{A96CF490-A4CE-3A43-A048-719F7A8405DA}" presName="composite" presStyleCnt="0"/>
      <dgm:spPr/>
    </dgm:pt>
    <dgm:pt modelId="{5E2186EA-5303-5447-8723-C609F85E169D}" type="pres">
      <dgm:prSet presAssocID="{A96CF490-A4CE-3A43-A048-719F7A8405DA}" presName="parTx" presStyleLbl="alignNode1" presStyleIdx="0" presStyleCnt="3">
        <dgm:presLayoutVars>
          <dgm:chMax val="0"/>
          <dgm:chPref val="0"/>
          <dgm:bulletEnabled val="1"/>
        </dgm:presLayoutVars>
      </dgm:prSet>
      <dgm:spPr/>
      <dgm:t>
        <a:bodyPr/>
        <a:lstStyle/>
        <a:p>
          <a:endParaRPr lang="en-US"/>
        </a:p>
      </dgm:t>
    </dgm:pt>
    <dgm:pt modelId="{A0591504-DE71-AF43-A85F-FCCE21CE9044}" type="pres">
      <dgm:prSet presAssocID="{A96CF490-A4CE-3A43-A048-719F7A8405DA}" presName="desTx" presStyleLbl="alignAccFollowNode1" presStyleIdx="0" presStyleCnt="3">
        <dgm:presLayoutVars>
          <dgm:bulletEnabled val="1"/>
        </dgm:presLayoutVars>
      </dgm:prSet>
      <dgm:spPr/>
      <dgm:t>
        <a:bodyPr/>
        <a:lstStyle/>
        <a:p>
          <a:endParaRPr lang="en-US"/>
        </a:p>
      </dgm:t>
    </dgm:pt>
    <dgm:pt modelId="{511C715B-9C7E-E647-BE86-453262C4BE24}" type="pres">
      <dgm:prSet presAssocID="{F7323BD1-8C6E-3E45-B62F-9E7C25AFB035}" presName="space" presStyleCnt="0"/>
      <dgm:spPr/>
    </dgm:pt>
    <dgm:pt modelId="{4191FD79-EC57-244A-9373-7DB45A75B4F7}" type="pres">
      <dgm:prSet presAssocID="{904B2CA3-7542-1E40-A6DB-ED183E035147}" presName="composite" presStyleCnt="0"/>
      <dgm:spPr/>
    </dgm:pt>
    <dgm:pt modelId="{9AEB348C-B5EE-0D4E-9CD4-D385517C7832}" type="pres">
      <dgm:prSet presAssocID="{904B2CA3-7542-1E40-A6DB-ED183E035147}" presName="parTx" presStyleLbl="alignNode1" presStyleIdx="1" presStyleCnt="3">
        <dgm:presLayoutVars>
          <dgm:chMax val="0"/>
          <dgm:chPref val="0"/>
          <dgm:bulletEnabled val="1"/>
        </dgm:presLayoutVars>
      </dgm:prSet>
      <dgm:spPr/>
      <dgm:t>
        <a:bodyPr/>
        <a:lstStyle/>
        <a:p>
          <a:endParaRPr lang="en-US"/>
        </a:p>
      </dgm:t>
    </dgm:pt>
    <dgm:pt modelId="{F864185C-CD0E-AC4A-90AA-73BB26AA8792}" type="pres">
      <dgm:prSet presAssocID="{904B2CA3-7542-1E40-A6DB-ED183E035147}" presName="desTx" presStyleLbl="alignAccFollowNode1" presStyleIdx="1" presStyleCnt="3">
        <dgm:presLayoutVars>
          <dgm:bulletEnabled val="1"/>
        </dgm:presLayoutVars>
      </dgm:prSet>
      <dgm:spPr/>
      <dgm:t>
        <a:bodyPr/>
        <a:lstStyle/>
        <a:p>
          <a:endParaRPr lang="en-US"/>
        </a:p>
      </dgm:t>
    </dgm:pt>
    <dgm:pt modelId="{BD513CB1-2DB2-6643-A2DC-868DF9FB690A}" type="pres">
      <dgm:prSet presAssocID="{E4950796-B3C7-0F47-A154-4472F1A56DA4}" presName="space" presStyleCnt="0"/>
      <dgm:spPr/>
    </dgm:pt>
    <dgm:pt modelId="{3D013973-8291-864E-B839-826A7F221193}" type="pres">
      <dgm:prSet presAssocID="{8C2621CD-436D-734A-B0F1-9E1A021445C7}" presName="composite" presStyleCnt="0"/>
      <dgm:spPr/>
    </dgm:pt>
    <dgm:pt modelId="{826D1A18-377B-DA4E-BFA5-48147100B8C1}" type="pres">
      <dgm:prSet presAssocID="{8C2621CD-436D-734A-B0F1-9E1A021445C7}" presName="parTx" presStyleLbl="alignNode1" presStyleIdx="2" presStyleCnt="3">
        <dgm:presLayoutVars>
          <dgm:chMax val="0"/>
          <dgm:chPref val="0"/>
          <dgm:bulletEnabled val="1"/>
        </dgm:presLayoutVars>
      </dgm:prSet>
      <dgm:spPr/>
      <dgm:t>
        <a:bodyPr/>
        <a:lstStyle/>
        <a:p>
          <a:endParaRPr lang="en-US"/>
        </a:p>
      </dgm:t>
    </dgm:pt>
    <dgm:pt modelId="{13B938BD-F7B5-DB46-9037-7F9B7E7C2B31}" type="pres">
      <dgm:prSet presAssocID="{8C2621CD-436D-734A-B0F1-9E1A021445C7}" presName="desTx" presStyleLbl="alignAccFollowNode1" presStyleIdx="2" presStyleCnt="3">
        <dgm:presLayoutVars>
          <dgm:bulletEnabled val="1"/>
        </dgm:presLayoutVars>
      </dgm:prSet>
      <dgm:spPr/>
      <dgm:t>
        <a:bodyPr/>
        <a:lstStyle/>
        <a:p>
          <a:endParaRPr lang="en-US"/>
        </a:p>
      </dgm:t>
    </dgm:pt>
  </dgm:ptLst>
  <dgm:cxnLst>
    <dgm:cxn modelId="{99358147-68C6-AD4F-AC1B-EC9C864D7E0D}" type="presOf" srcId="{E1A953C7-4F79-0940-A073-89BA60E44396}" destId="{A0591504-DE71-AF43-A85F-FCCE21CE9044}" srcOrd="0" destOrd="3" presId="urn:microsoft.com/office/officeart/2005/8/layout/hList1"/>
    <dgm:cxn modelId="{8DC7F2C7-CDEC-4746-BA6F-06F65A6190EA}" type="presOf" srcId="{8A256EC4-2D48-4A41-A861-5F83CA40D6FD}" destId="{13B938BD-F7B5-DB46-9037-7F9B7E7C2B31}" srcOrd="0" destOrd="7" presId="urn:microsoft.com/office/officeart/2005/8/layout/hList1"/>
    <dgm:cxn modelId="{4A691F4C-0B5C-E14F-83F2-18A6C2AC0BA9}" type="presOf" srcId="{92F8F106-4714-A948-8C27-135876E86566}" destId="{A0591504-DE71-AF43-A85F-FCCE21CE9044}" srcOrd="0" destOrd="0" presId="urn:microsoft.com/office/officeart/2005/8/layout/hList1"/>
    <dgm:cxn modelId="{9D0D3BB9-2E45-9C46-BDAF-215673162443}" srcId="{904B2CA3-7542-1E40-A6DB-ED183E035147}" destId="{A338D8B7-7898-144F-9231-DC64A0090FC6}" srcOrd="2" destOrd="0" parTransId="{B07F6341-668D-C444-B30E-9E658BEECF86}" sibTransId="{354D27AB-9DAB-E846-B88F-619EE7B85749}"/>
    <dgm:cxn modelId="{79568306-13CC-FE46-82C3-1D430188EB03}" srcId="{904B2CA3-7542-1E40-A6DB-ED183E035147}" destId="{30474BE5-B6A5-7944-B61C-E4F28176621B}" srcOrd="5" destOrd="0" parTransId="{784C569B-DBB1-6D45-9DA1-FABB2CD45DFA}" sibTransId="{257B0B9A-CC2F-1346-B8D2-AE0B5AC4331A}"/>
    <dgm:cxn modelId="{D0BF64F8-B656-1348-8C42-5AFCF8644F7F}" type="presOf" srcId="{A338D8B7-7898-144F-9231-DC64A0090FC6}" destId="{F864185C-CD0E-AC4A-90AA-73BB26AA8792}" srcOrd="0" destOrd="2" presId="urn:microsoft.com/office/officeart/2005/8/layout/hList1"/>
    <dgm:cxn modelId="{1A0E5E0E-D1A4-3D4A-B451-57D11E42B255}" srcId="{F832B473-CA89-E046-9FBB-AB0702948479}" destId="{A96CF490-A4CE-3A43-A048-719F7A8405DA}" srcOrd="0" destOrd="0" parTransId="{0C254B65-ED96-7E4D-8BAC-44097BC8448B}" sibTransId="{F7323BD1-8C6E-3E45-B62F-9E7C25AFB035}"/>
    <dgm:cxn modelId="{6ACF329E-7D0E-CD44-8F79-9B881B5B9E39}" srcId="{904B2CA3-7542-1E40-A6DB-ED183E035147}" destId="{08266543-15CB-404B-BAFA-AC640E2DDB2D}" srcOrd="1" destOrd="0" parTransId="{97B62843-2E11-D546-B7DF-453C4F18FF24}" sibTransId="{D66BE4AD-3D42-C743-AC13-E267DE4CFA47}"/>
    <dgm:cxn modelId="{A982658C-E527-694D-9AFA-F7D44BFB30BE}" type="presOf" srcId="{F832B473-CA89-E046-9FBB-AB0702948479}" destId="{600EEC14-5D6D-B44C-A8CA-A028D9A8DA1E}" srcOrd="0" destOrd="0" presId="urn:microsoft.com/office/officeart/2005/8/layout/hList1"/>
    <dgm:cxn modelId="{1B0DABC0-F4A2-3C48-9B70-222605314C3F}" srcId="{8C2621CD-436D-734A-B0F1-9E1A021445C7}" destId="{A4FC7EF6-AA5F-0C43-977F-79A57B370360}" srcOrd="5" destOrd="0" parTransId="{CE539C14-7519-564E-AE47-FA1AED7D5EF8}" sibTransId="{8D455910-BD77-7A4B-9B56-B1E98B7A3E3D}"/>
    <dgm:cxn modelId="{1249FC0F-B590-8D4D-B9CE-AB34F4C38760}" srcId="{A96CF490-A4CE-3A43-A048-719F7A8405DA}" destId="{9DCC4DD6-D151-C44D-8271-8EDCA392FEFF}" srcOrd="5" destOrd="0" parTransId="{71DC74E1-95D5-7C4F-A9CE-853C81FFD8FC}" sibTransId="{D7D57C32-3CF9-E841-A931-1290AF26050B}"/>
    <dgm:cxn modelId="{0773C7A5-5F06-FC48-AE80-CC02865D89C5}" type="presOf" srcId="{30474BE5-B6A5-7944-B61C-E4F28176621B}" destId="{F864185C-CD0E-AC4A-90AA-73BB26AA8792}" srcOrd="0" destOrd="5" presId="urn:microsoft.com/office/officeart/2005/8/layout/hList1"/>
    <dgm:cxn modelId="{0B6C9319-169F-6A44-BB55-60FE8AE254B3}" srcId="{8C2621CD-436D-734A-B0F1-9E1A021445C7}" destId="{CFC63275-C31A-CF4D-A37F-7667398E85AC}" srcOrd="6" destOrd="0" parTransId="{8DC1CC23-CDB7-884C-A3B0-49C9D8F340D8}" sibTransId="{6757EE3B-4225-8F4F-AE11-289E9962F336}"/>
    <dgm:cxn modelId="{C9BA1593-A83A-404F-A530-CB090C7CBDF5}" type="presOf" srcId="{1EA1AB80-AB27-BD4F-8257-AFE71257291C}" destId="{F864185C-CD0E-AC4A-90AA-73BB26AA8792}" srcOrd="0" destOrd="7" presId="urn:microsoft.com/office/officeart/2005/8/layout/hList1"/>
    <dgm:cxn modelId="{6239FFE1-65E1-9F4B-813C-51742521D014}" type="presOf" srcId="{AB3F8ADB-1E63-EA45-B03A-C25C3A4F0F62}" destId="{13B938BD-F7B5-DB46-9037-7F9B7E7C2B31}" srcOrd="0" destOrd="2" presId="urn:microsoft.com/office/officeart/2005/8/layout/hList1"/>
    <dgm:cxn modelId="{E07B38C4-0230-C44C-9371-4A89E23A0905}" srcId="{8C2621CD-436D-734A-B0F1-9E1A021445C7}" destId="{58E691B3-E4D9-7B43-AF02-2D49D8C3AAD0}" srcOrd="3" destOrd="0" parTransId="{B67053EA-67AB-D84B-BAFB-BD9B70B4E4D2}" sibTransId="{6536431F-6AB8-454F-BAD5-CFB215A8EAFB}"/>
    <dgm:cxn modelId="{21845BF5-D513-264A-AE1D-CA31006CF25D}" type="presOf" srcId="{0F509BFA-5590-DD4B-A2CB-0A8CD37D99F8}" destId="{A0591504-DE71-AF43-A85F-FCCE21CE9044}" srcOrd="0" destOrd="2" presId="urn:microsoft.com/office/officeart/2005/8/layout/hList1"/>
    <dgm:cxn modelId="{3F6DBC5F-D03F-3D43-8ECB-631EF9E7894A}" srcId="{8C2621CD-436D-734A-B0F1-9E1A021445C7}" destId="{747AAA8B-FCB0-2844-B1BC-485262EAE49C}" srcOrd="8" destOrd="0" parTransId="{B4F71E1E-8B94-0249-8D83-AFDDDC894D91}" sibTransId="{4688F80B-50C5-AE4B-9139-DDD6130A3194}"/>
    <dgm:cxn modelId="{84291AF7-6E17-5048-9671-06C63584C57A}" type="presOf" srcId="{AFC78E0F-4357-264B-8ADE-B2DF5C528EC0}" destId="{13B938BD-F7B5-DB46-9037-7F9B7E7C2B31}" srcOrd="0" destOrd="4" presId="urn:microsoft.com/office/officeart/2005/8/layout/hList1"/>
    <dgm:cxn modelId="{984EAD63-03D7-0A49-942D-CAB1DA50976B}" srcId="{904B2CA3-7542-1E40-A6DB-ED183E035147}" destId="{959D452A-4BD2-0641-9B5A-AC49880E0040}" srcOrd="0" destOrd="0" parTransId="{536A7C4D-A695-5741-B277-F961A3F9095D}" sibTransId="{E0428B76-09B0-1F48-A106-7E352891AF2D}"/>
    <dgm:cxn modelId="{A7DF369D-A238-BC46-BFAC-1F59D3164F6F}" srcId="{8C2621CD-436D-734A-B0F1-9E1A021445C7}" destId="{8A256EC4-2D48-4A41-A861-5F83CA40D6FD}" srcOrd="7" destOrd="0" parTransId="{2D6F8BD3-5C7B-624A-BC99-83BF056DFB64}" sibTransId="{1CD3C0BA-EF0E-724D-BAA0-1CBBF5983BAD}"/>
    <dgm:cxn modelId="{529F10C9-BC79-7E4D-A3F7-7658EA54EB30}" srcId="{A96CF490-A4CE-3A43-A048-719F7A8405DA}" destId="{5E95CB1C-7683-6747-BF38-5072407D4B3C}" srcOrd="6" destOrd="0" parTransId="{76957991-59A7-F649-A71A-087C4A599187}" sibTransId="{E8859D22-F49B-474B-B7E4-1199D96A35BA}"/>
    <dgm:cxn modelId="{AF72B412-77EA-BA4F-8EAE-4972265DB0F5}" srcId="{8C2621CD-436D-734A-B0F1-9E1A021445C7}" destId="{10F3869F-FB97-5148-9544-ADFDC1D57543}" srcOrd="0" destOrd="0" parTransId="{6E47006A-E8A8-A444-B0B3-091B5A44FF72}" sibTransId="{594E5C03-3F1A-6544-8E2A-8E636EB8A175}"/>
    <dgm:cxn modelId="{501E2BFF-8E08-4542-BEFA-E6F244CF67D1}" type="presOf" srcId="{9056D5FD-FAEB-6044-B999-A180D5DBBA47}" destId="{A0591504-DE71-AF43-A85F-FCCE21CE9044}" srcOrd="0" destOrd="1" presId="urn:microsoft.com/office/officeart/2005/8/layout/hList1"/>
    <dgm:cxn modelId="{E29CE8E4-0E7D-044F-AFC5-583ECFF51D1A}" type="presOf" srcId="{A96CF490-A4CE-3A43-A048-719F7A8405DA}" destId="{5E2186EA-5303-5447-8723-C609F85E169D}" srcOrd="0" destOrd="0" presId="urn:microsoft.com/office/officeart/2005/8/layout/hList1"/>
    <dgm:cxn modelId="{194EE20C-2211-704C-94F5-5BFC92E291E1}" srcId="{8C2621CD-436D-734A-B0F1-9E1A021445C7}" destId="{AB3F8ADB-1E63-EA45-B03A-C25C3A4F0F62}" srcOrd="2" destOrd="0" parTransId="{B4B8915A-C039-9946-9C63-DC50EB3D6BE2}" sibTransId="{79E566D0-8D6E-624D-8E55-F42802FA65C7}"/>
    <dgm:cxn modelId="{22E99ADB-70E3-1945-AD8A-58AA834747C2}" type="presOf" srcId="{904B2CA3-7542-1E40-A6DB-ED183E035147}" destId="{9AEB348C-B5EE-0D4E-9CD4-D385517C7832}" srcOrd="0" destOrd="0" presId="urn:microsoft.com/office/officeart/2005/8/layout/hList1"/>
    <dgm:cxn modelId="{53F23C99-B887-784A-841A-7359E117ADA9}" srcId="{904B2CA3-7542-1E40-A6DB-ED183E035147}" destId="{D058BBED-D8D5-EE41-BEC8-F53D80C833E2}" srcOrd="4" destOrd="0" parTransId="{7BBFB38E-30FE-AB43-B151-3D3A4B037B90}" sibTransId="{26E878BC-0B44-4A45-961C-E1A853693E1D}"/>
    <dgm:cxn modelId="{00213285-640A-BE4E-9BCC-66FCE979ED5A}" srcId="{F832B473-CA89-E046-9FBB-AB0702948479}" destId="{904B2CA3-7542-1E40-A6DB-ED183E035147}" srcOrd="1" destOrd="0" parTransId="{FFF7AED7-8234-2344-A926-B52A0690343A}" sibTransId="{E4950796-B3C7-0F47-A154-4472F1A56DA4}"/>
    <dgm:cxn modelId="{CCB6D226-19FC-C84D-AA44-55ED3BB2AE95}" srcId="{904B2CA3-7542-1E40-A6DB-ED183E035147}" destId="{DE5BDBBF-925E-D04D-8EA0-109DB4908F3A}" srcOrd="3" destOrd="0" parTransId="{FC64268D-277F-9246-A025-B10F14DE3412}" sibTransId="{9A5D61E5-C773-6B4D-BD43-74B9936D6AD2}"/>
    <dgm:cxn modelId="{F1208FCE-FDAA-C244-A653-F469DB3E731A}" srcId="{A96CF490-A4CE-3A43-A048-719F7A8405DA}" destId="{E1A953C7-4F79-0940-A073-89BA60E44396}" srcOrd="3" destOrd="0" parTransId="{F86B328D-AEE9-9A4B-9509-9ABB71857973}" sibTransId="{2795FC00-794E-DD40-A374-9846DB9D9E4F}"/>
    <dgm:cxn modelId="{379EF1B9-6A3B-134E-A861-901FF529DA1D}" type="presOf" srcId="{747AAA8B-FCB0-2844-B1BC-485262EAE49C}" destId="{13B938BD-F7B5-DB46-9037-7F9B7E7C2B31}" srcOrd="0" destOrd="8" presId="urn:microsoft.com/office/officeart/2005/8/layout/hList1"/>
    <dgm:cxn modelId="{A143CDD0-CAD1-7540-9489-A40E2E14D93D}" type="presOf" srcId="{E1167847-1E7B-824C-856C-EC12E108B9F5}" destId="{A0591504-DE71-AF43-A85F-FCCE21CE9044}" srcOrd="0" destOrd="7" presId="urn:microsoft.com/office/officeart/2005/8/layout/hList1"/>
    <dgm:cxn modelId="{EFD08BA1-5CC8-4046-8D45-348CF6A568A3}" type="presOf" srcId="{8C2621CD-436D-734A-B0F1-9E1A021445C7}" destId="{826D1A18-377B-DA4E-BFA5-48147100B8C1}" srcOrd="0" destOrd="0" presId="urn:microsoft.com/office/officeart/2005/8/layout/hList1"/>
    <dgm:cxn modelId="{E02AED20-458F-0146-B478-F281B7BD5851}" srcId="{904B2CA3-7542-1E40-A6DB-ED183E035147}" destId="{69001C55-E2D0-E34E-8384-37A796E08076}" srcOrd="6" destOrd="0" parTransId="{53C58EA9-B526-5045-A776-D4C3814C0418}" sibTransId="{3F761F7F-0EB6-E247-8BE1-7E0F374CCB06}"/>
    <dgm:cxn modelId="{D7E9F1A3-2F34-554A-AC2E-E315CAE6D78D}" type="presOf" srcId="{CFC63275-C31A-CF4D-A37F-7667398E85AC}" destId="{13B938BD-F7B5-DB46-9037-7F9B7E7C2B31}" srcOrd="0" destOrd="6" presId="urn:microsoft.com/office/officeart/2005/8/layout/hList1"/>
    <dgm:cxn modelId="{AF7677DF-0510-5D4A-AED4-9B6B5A4F7496}" srcId="{F832B473-CA89-E046-9FBB-AB0702948479}" destId="{8C2621CD-436D-734A-B0F1-9E1A021445C7}" srcOrd="2" destOrd="0" parTransId="{9CCFBAB2-C76C-3749-B96B-8F5AC452DFB6}" sibTransId="{8E40CDCA-5AC1-8A40-82FD-7F71A60FB23E}"/>
    <dgm:cxn modelId="{18892E8F-C6CA-FC41-BFAA-FD1A2074BDAA}" type="presOf" srcId="{959D452A-4BD2-0641-9B5A-AC49880E0040}" destId="{F864185C-CD0E-AC4A-90AA-73BB26AA8792}" srcOrd="0" destOrd="0" presId="urn:microsoft.com/office/officeart/2005/8/layout/hList1"/>
    <dgm:cxn modelId="{85D87C1E-4AF4-A84B-9511-F59FF28DEDD8}" type="presOf" srcId="{D058BBED-D8D5-EE41-BEC8-F53D80C833E2}" destId="{F864185C-CD0E-AC4A-90AA-73BB26AA8792}" srcOrd="0" destOrd="4" presId="urn:microsoft.com/office/officeart/2005/8/layout/hList1"/>
    <dgm:cxn modelId="{CE6DA79B-CC45-A84F-926F-41CED801EA42}" srcId="{A96CF490-A4CE-3A43-A048-719F7A8405DA}" destId="{E1167847-1E7B-824C-856C-EC12E108B9F5}" srcOrd="7" destOrd="0" parTransId="{406D7B1B-EE37-1542-8810-9D8B7333C7B0}" sibTransId="{3C13B998-D995-FF43-9B23-D602A83CEF6E}"/>
    <dgm:cxn modelId="{99DB15EF-EC25-9248-A20F-9A962D8586D8}" type="presOf" srcId="{A4FC7EF6-AA5F-0C43-977F-79A57B370360}" destId="{13B938BD-F7B5-DB46-9037-7F9B7E7C2B31}" srcOrd="0" destOrd="5" presId="urn:microsoft.com/office/officeart/2005/8/layout/hList1"/>
    <dgm:cxn modelId="{E3764DAE-6F30-2B4B-972A-7454F02FA090}" type="presOf" srcId="{08266543-15CB-404B-BAFA-AC640E2DDB2D}" destId="{F864185C-CD0E-AC4A-90AA-73BB26AA8792}" srcOrd="0" destOrd="1" presId="urn:microsoft.com/office/officeart/2005/8/layout/hList1"/>
    <dgm:cxn modelId="{2482B3F0-2824-2D43-B632-EDFDB9FC961E}" type="presOf" srcId="{FDDD8157-2B0D-DA48-805F-FE1AB2273BA5}" destId="{A0591504-DE71-AF43-A85F-FCCE21CE9044}" srcOrd="0" destOrd="4" presId="urn:microsoft.com/office/officeart/2005/8/layout/hList1"/>
    <dgm:cxn modelId="{FFEB8106-1429-2249-A567-2DE2E6A8EADA}" type="presOf" srcId="{DE5BDBBF-925E-D04D-8EA0-109DB4908F3A}" destId="{F864185C-CD0E-AC4A-90AA-73BB26AA8792}" srcOrd="0" destOrd="3" presId="urn:microsoft.com/office/officeart/2005/8/layout/hList1"/>
    <dgm:cxn modelId="{34FF1C01-913E-0045-A61E-1D6B36A25752}" srcId="{8C2621CD-436D-734A-B0F1-9E1A021445C7}" destId="{F536990F-1A91-4F42-9F94-65A8BECAC357}" srcOrd="1" destOrd="0" parTransId="{E026A998-72C3-074B-BF64-8C2D05A18451}" sibTransId="{84AC79F1-4466-6D40-B3F5-A3A401484E61}"/>
    <dgm:cxn modelId="{1B8E01C4-AF11-EB47-B7C2-F5584B264348}" srcId="{904B2CA3-7542-1E40-A6DB-ED183E035147}" destId="{1EA1AB80-AB27-BD4F-8257-AFE71257291C}" srcOrd="7" destOrd="0" parTransId="{DB98EDFF-A7AA-2E4D-8D90-A357AABAA15C}" sibTransId="{6F87E1B1-B167-0C4C-AAE1-D30CDC99271B}"/>
    <dgm:cxn modelId="{F676F6A2-25C6-BC48-9362-CD6DA219448F}" srcId="{8C2621CD-436D-734A-B0F1-9E1A021445C7}" destId="{AFC78E0F-4357-264B-8ADE-B2DF5C528EC0}" srcOrd="4" destOrd="0" parTransId="{E24B849F-E064-E644-BEB1-64216C4B18FE}" sibTransId="{F1072053-06FC-D343-A061-AE0466F6E2A7}"/>
    <dgm:cxn modelId="{5F9B243A-9422-B640-970E-1760D4C0D824}" type="presOf" srcId="{10F3869F-FB97-5148-9544-ADFDC1D57543}" destId="{13B938BD-F7B5-DB46-9037-7F9B7E7C2B31}" srcOrd="0" destOrd="0" presId="urn:microsoft.com/office/officeart/2005/8/layout/hList1"/>
    <dgm:cxn modelId="{3B3FF92A-8E1B-9146-8DD1-4B376D4AA750}" type="presOf" srcId="{F536990F-1A91-4F42-9F94-65A8BECAC357}" destId="{13B938BD-F7B5-DB46-9037-7F9B7E7C2B31}" srcOrd="0" destOrd="1" presId="urn:microsoft.com/office/officeart/2005/8/layout/hList1"/>
    <dgm:cxn modelId="{F7E5D813-D39F-D742-894D-88A8EFA9E602}" srcId="{A96CF490-A4CE-3A43-A048-719F7A8405DA}" destId="{0F509BFA-5590-DD4B-A2CB-0A8CD37D99F8}" srcOrd="2" destOrd="0" parTransId="{9FEE4B7E-8225-1E41-846F-14BAE72F4D1F}" sibTransId="{27783372-51EB-1F47-A413-806416233341}"/>
    <dgm:cxn modelId="{91B8BEA2-9B66-A849-AE8B-AA1B6022C8AF}" srcId="{A96CF490-A4CE-3A43-A048-719F7A8405DA}" destId="{92F8F106-4714-A948-8C27-135876E86566}" srcOrd="0" destOrd="0" parTransId="{C7904E2E-2171-F54B-BE28-0163DC7B19F2}" sibTransId="{AFB8F2E5-06A9-564E-BD52-78FD40CC7597}"/>
    <dgm:cxn modelId="{ADACA36C-7A75-994E-94E0-7CB81A6238B8}" srcId="{A96CF490-A4CE-3A43-A048-719F7A8405DA}" destId="{FDDD8157-2B0D-DA48-805F-FE1AB2273BA5}" srcOrd="4" destOrd="0" parTransId="{B568D8BC-62EA-2F4A-8046-CB3AB8C03582}" sibTransId="{BDDA31C5-D5FA-6943-95D6-EEEC1D47D253}"/>
    <dgm:cxn modelId="{F1A9A75C-D4B7-DA43-BB60-D25375BA692B}" type="presOf" srcId="{5E95CB1C-7683-6747-BF38-5072407D4B3C}" destId="{A0591504-DE71-AF43-A85F-FCCE21CE9044}" srcOrd="0" destOrd="6" presId="urn:microsoft.com/office/officeart/2005/8/layout/hList1"/>
    <dgm:cxn modelId="{385D2148-8051-A843-9293-32152F9ECFD9}" srcId="{A96CF490-A4CE-3A43-A048-719F7A8405DA}" destId="{9056D5FD-FAEB-6044-B999-A180D5DBBA47}" srcOrd="1" destOrd="0" parTransId="{047DB976-9063-B14A-BA09-FDD684099202}" sibTransId="{141DDB7E-6CDD-AE42-83A7-F5E7F8447A23}"/>
    <dgm:cxn modelId="{19E410D0-9B81-9E46-8217-DD243D107E86}" type="presOf" srcId="{58E691B3-E4D9-7B43-AF02-2D49D8C3AAD0}" destId="{13B938BD-F7B5-DB46-9037-7F9B7E7C2B31}" srcOrd="0" destOrd="3" presId="urn:microsoft.com/office/officeart/2005/8/layout/hList1"/>
    <dgm:cxn modelId="{020614A4-744C-3144-B6F5-03D684DDA2F2}" type="presOf" srcId="{69001C55-E2D0-E34E-8384-37A796E08076}" destId="{F864185C-CD0E-AC4A-90AA-73BB26AA8792}" srcOrd="0" destOrd="6" presId="urn:microsoft.com/office/officeart/2005/8/layout/hList1"/>
    <dgm:cxn modelId="{5FD1A064-B78A-FF47-9376-9CF4B14C3217}" type="presOf" srcId="{9DCC4DD6-D151-C44D-8271-8EDCA392FEFF}" destId="{A0591504-DE71-AF43-A85F-FCCE21CE9044}" srcOrd="0" destOrd="5" presId="urn:microsoft.com/office/officeart/2005/8/layout/hList1"/>
    <dgm:cxn modelId="{2322BD93-20E2-3142-8A76-9867B7055E44}" type="presParOf" srcId="{600EEC14-5D6D-B44C-A8CA-A028D9A8DA1E}" destId="{5D8A7AD9-91F7-A24E-84B4-217ADC928108}" srcOrd="0" destOrd="0" presId="urn:microsoft.com/office/officeart/2005/8/layout/hList1"/>
    <dgm:cxn modelId="{972CDB6E-CFDD-8149-A98F-F9B6D8DD3713}" type="presParOf" srcId="{5D8A7AD9-91F7-A24E-84B4-217ADC928108}" destId="{5E2186EA-5303-5447-8723-C609F85E169D}" srcOrd="0" destOrd="0" presId="urn:microsoft.com/office/officeart/2005/8/layout/hList1"/>
    <dgm:cxn modelId="{5F96AB2D-58A3-1141-BEEA-954F6AB30297}" type="presParOf" srcId="{5D8A7AD9-91F7-A24E-84B4-217ADC928108}" destId="{A0591504-DE71-AF43-A85F-FCCE21CE9044}" srcOrd="1" destOrd="0" presId="urn:microsoft.com/office/officeart/2005/8/layout/hList1"/>
    <dgm:cxn modelId="{B498348D-0C7C-544F-8EE0-4BB5A1D3F662}" type="presParOf" srcId="{600EEC14-5D6D-B44C-A8CA-A028D9A8DA1E}" destId="{511C715B-9C7E-E647-BE86-453262C4BE24}" srcOrd="1" destOrd="0" presId="urn:microsoft.com/office/officeart/2005/8/layout/hList1"/>
    <dgm:cxn modelId="{89206253-842E-E545-B0AC-464B684B7D4D}" type="presParOf" srcId="{600EEC14-5D6D-B44C-A8CA-A028D9A8DA1E}" destId="{4191FD79-EC57-244A-9373-7DB45A75B4F7}" srcOrd="2" destOrd="0" presId="urn:microsoft.com/office/officeart/2005/8/layout/hList1"/>
    <dgm:cxn modelId="{9398AF97-CD2E-B848-8620-8A8E121EAFBF}" type="presParOf" srcId="{4191FD79-EC57-244A-9373-7DB45A75B4F7}" destId="{9AEB348C-B5EE-0D4E-9CD4-D385517C7832}" srcOrd="0" destOrd="0" presId="urn:microsoft.com/office/officeart/2005/8/layout/hList1"/>
    <dgm:cxn modelId="{59394F62-4527-B142-BE8B-784681B74FE7}" type="presParOf" srcId="{4191FD79-EC57-244A-9373-7DB45A75B4F7}" destId="{F864185C-CD0E-AC4A-90AA-73BB26AA8792}" srcOrd="1" destOrd="0" presId="urn:microsoft.com/office/officeart/2005/8/layout/hList1"/>
    <dgm:cxn modelId="{BC867999-1C40-EC49-BC65-26EFB962888E}" type="presParOf" srcId="{600EEC14-5D6D-B44C-A8CA-A028D9A8DA1E}" destId="{BD513CB1-2DB2-6643-A2DC-868DF9FB690A}" srcOrd="3" destOrd="0" presId="urn:microsoft.com/office/officeart/2005/8/layout/hList1"/>
    <dgm:cxn modelId="{87078B88-63A3-7A44-8DAA-B6716CC5C492}" type="presParOf" srcId="{600EEC14-5D6D-B44C-A8CA-A028D9A8DA1E}" destId="{3D013973-8291-864E-B839-826A7F221193}" srcOrd="4" destOrd="0" presId="urn:microsoft.com/office/officeart/2005/8/layout/hList1"/>
    <dgm:cxn modelId="{C36C89C0-1107-0842-8ACE-BC5234132484}" type="presParOf" srcId="{3D013973-8291-864E-B839-826A7F221193}" destId="{826D1A18-377B-DA4E-BFA5-48147100B8C1}" srcOrd="0" destOrd="0" presId="urn:microsoft.com/office/officeart/2005/8/layout/hList1"/>
    <dgm:cxn modelId="{68C06AB5-A06E-124E-907F-48702B9A5660}" type="presParOf" srcId="{3D013973-8291-864E-B839-826A7F221193}" destId="{13B938BD-F7B5-DB46-9037-7F9B7E7C2B3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186EA-5303-5447-8723-C609F85E169D}">
      <dsp:nvSpPr>
        <dsp:cNvPr id="0" name=""/>
        <dsp:cNvSpPr/>
      </dsp:nvSpPr>
      <dsp:spPr>
        <a:xfrm>
          <a:off x="3550" y="5650"/>
          <a:ext cx="3461587" cy="545469"/>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a:t>Education</a:t>
          </a:r>
        </a:p>
      </dsp:txBody>
      <dsp:txXfrm>
        <a:off x="3550" y="5650"/>
        <a:ext cx="3461587" cy="545469"/>
      </dsp:txXfrm>
    </dsp:sp>
    <dsp:sp modelId="{A0591504-DE71-AF43-A85F-FCCE21CE9044}">
      <dsp:nvSpPr>
        <dsp:cNvPr id="0" name=""/>
        <dsp:cNvSpPr/>
      </dsp:nvSpPr>
      <dsp:spPr>
        <a:xfrm>
          <a:off x="3550" y="551119"/>
          <a:ext cx="3461587" cy="481747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50000"/>
            </a:lnSpc>
            <a:spcBef>
              <a:spcPct val="0"/>
            </a:spcBef>
            <a:spcAft>
              <a:spcPct val="15000"/>
            </a:spcAft>
            <a:buChar char="••"/>
          </a:pPr>
          <a:r>
            <a:rPr lang="en-US" sz="1800" kern="1200" dirty="0"/>
            <a:t>Federal Pell Grant</a:t>
          </a:r>
        </a:p>
        <a:p>
          <a:pPr marL="171450" lvl="1" indent="-171450" algn="l" defTabSz="800100">
            <a:lnSpc>
              <a:spcPct val="150000"/>
            </a:lnSpc>
            <a:spcBef>
              <a:spcPct val="0"/>
            </a:spcBef>
            <a:spcAft>
              <a:spcPct val="15000"/>
            </a:spcAft>
            <a:buChar char="••"/>
          </a:pPr>
          <a:r>
            <a:rPr lang="en-US" sz="1800" kern="1200" dirty="0"/>
            <a:t>National School Lunch Program</a:t>
          </a:r>
        </a:p>
        <a:p>
          <a:pPr marL="171450" lvl="1" indent="-171450" algn="l" defTabSz="800100">
            <a:lnSpc>
              <a:spcPct val="150000"/>
            </a:lnSpc>
            <a:spcBef>
              <a:spcPct val="0"/>
            </a:spcBef>
            <a:spcAft>
              <a:spcPct val="15000"/>
            </a:spcAft>
            <a:buChar char="••"/>
          </a:pPr>
          <a:r>
            <a:rPr lang="en-US" sz="1800" kern="1200" dirty="0"/>
            <a:t>Title 1 grants</a:t>
          </a:r>
        </a:p>
        <a:p>
          <a:pPr marL="171450" lvl="1" indent="-171450" algn="l" defTabSz="800100">
            <a:lnSpc>
              <a:spcPct val="150000"/>
            </a:lnSpc>
            <a:spcBef>
              <a:spcPct val="0"/>
            </a:spcBef>
            <a:spcAft>
              <a:spcPct val="15000"/>
            </a:spcAft>
            <a:buChar char="••"/>
          </a:pPr>
          <a:r>
            <a:rPr lang="en-US" sz="1800" kern="1200" dirty="0"/>
            <a:t>Special Ed grants</a:t>
          </a:r>
        </a:p>
        <a:p>
          <a:pPr marL="171450" lvl="1" indent="-171450" algn="l" defTabSz="800100">
            <a:lnSpc>
              <a:spcPct val="150000"/>
            </a:lnSpc>
            <a:spcBef>
              <a:spcPct val="0"/>
            </a:spcBef>
            <a:spcAft>
              <a:spcPct val="15000"/>
            </a:spcAft>
            <a:buChar char="••"/>
          </a:pPr>
          <a:r>
            <a:rPr lang="en-US" sz="1800" kern="1200" dirty="0" err="1"/>
            <a:t>HeadStart</a:t>
          </a:r>
          <a:r>
            <a:rPr lang="en-US" sz="1800" kern="1200" dirty="0"/>
            <a:t> programs</a:t>
          </a:r>
        </a:p>
        <a:p>
          <a:pPr marL="171450" lvl="1" indent="-171450" algn="l" defTabSz="800100">
            <a:lnSpc>
              <a:spcPct val="150000"/>
            </a:lnSpc>
            <a:spcBef>
              <a:spcPct val="0"/>
            </a:spcBef>
            <a:spcAft>
              <a:spcPct val="15000"/>
            </a:spcAft>
            <a:buChar char="••"/>
          </a:pPr>
          <a:r>
            <a:rPr lang="en-US" sz="1800" kern="1200" dirty="0"/>
            <a:t>Improving Teacher grants</a:t>
          </a:r>
        </a:p>
        <a:p>
          <a:pPr marL="171450" lvl="1" indent="-171450" algn="l" defTabSz="800100">
            <a:lnSpc>
              <a:spcPct val="150000"/>
            </a:lnSpc>
            <a:spcBef>
              <a:spcPct val="0"/>
            </a:spcBef>
            <a:spcAft>
              <a:spcPct val="15000"/>
            </a:spcAft>
            <a:buChar char="••"/>
          </a:pPr>
          <a:r>
            <a:rPr lang="en-US" sz="1800" kern="1200" dirty="0"/>
            <a:t>ESL grants</a:t>
          </a:r>
        </a:p>
        <a:p>
          <a:pPr marL="171450" lvl="1" indent="-171450" algn="l" defTabSz="800100">
            <a:lnSpc>
              <a:spcPct val="150000"/>
            </a:lnSpc>
            <a:spcBef>
              <a:spcPct val="0"/>
            </a:spcBef>
            <a:spcAft>
              <a:spcPct val="15000"/>
            </a:spcAft>
            <a:buChar char="••"/>
          </a:pPr>
          <a:r>
            <a:rPr lang="en-US" sz="1800" kern="1200" dirty="0"/>
            <a:t>Rural Education</a:t>
          </a:r>
        </a:p>
      </dsp:txBody>
      <dsp:txXfrm>
        <a:off x="3550" y="551119"/>
        <a:ext cx="3461587" cy="4817475"/>
      </dsp:txXfrm>
    </dsp:sp>
    <dsp:sp modelId="{9AEB348C-B5EE-0D4E-9CD4-D385517C7832}">
      <dsp:nvSpPr>
        <dsp:cNvPr id="0" name=""/>
        <dsp:cNvSpPr/>
      </dsp:nvSpPr>
      <dsp:spPr>
        <a:xfrm>
          <a:off x="3949759" y="5650"/>
          <a:ext cx="3461587" cy="545469"/>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a:t>Healthcare</a:t>
          </a:r>
        </a:p>
      </dsp:txBody>
      <dsp:txXfrm>
        <a:off x="3949759" y="5650"/>
        <a:ext cx="3461587" cy="545469"/>
      </dsp:txXfrm>
    </dsp:sp>
    <dsp:sp modelId="{F864185C-CD0E-AC4A-90AA-73BB26AA8792}">
      <dsp:nvSpPr>
        <dsp:cNvPr id="0" name=""/>
        <dsp:cNvSpPr/>
      </dsp:nvSpPr>
      <dsp:spPr>
        <a:xfrm>
          <a:off x="3949759" y="551119"/>
          <a:ext cx="3461587" cy="481747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50000"/>
            </a:lnSpc>
            <a:spcBef>
              <a:spcPct val="0"/>
            </a:spcBef>
            <a:spcAft>
              <a:spcPct val="15000"/>
            </a:spcAft>
            <a:buChar char="••"/>
          </a:pPr>
          <a:r>
            <a:rPr lang="en-US" sz="1800" kern="1200" dirty="0"/>
            <a:t>Medicaid/Medicare</a:t>
          </a:r>
        </a:p>
        <a:p>
          <a:pPr marL="171450" lvl="1" indent="-171450" algn="l" defTabSz="800100">
            <a:lnSpc>
              <a:spcPct val="150000"/>
            </a:lnSpc>
            <a:spcBef>
              <a:spcPct val="0"/>
            </a:spcBef>
            <a:spcAft>
              <a:spcPct val="15000"/>
            </a:spcAft>
            <a:buChar char="••"/>
          </a:pPr>
          <a:r>
            <a:rPr lang="en-US" sz="1800" kern="1200" dirty="0"/>
            <a:t>WIC</a:t>
          </a:r>
        </a:p>
        <a:p>
          <a:pPr marL="171450" lvl="1" indent="-171450" algn="l" defTabSz="800100">
            <a:lnSpc>
              <a:spcPct val="150000"/>
            </a:lnSpc>
            <a:spcBef>
              <a:spcPct val="0"/>
            </a:spcBef>
            <a:spcAft>
              <a:spcPct val="15000"/>
            </a:spcAft>
            <a:buChar char="••"/>
          </a:pPr>
          <a:r>
            <a:rPr lang="en-US" sz="1800" kern="1200" dirty="0"/>
            <a:t>SNAP</a:t>
          </a:r>
        </a:p>
        <a:p>
          <a:pPr marL="171450" lvl="1" indent="-171450" algn="l" defTabSz="800100">
            <a:lnSpc>
              <a:spcPct val="150000"/>
            </a:lnSpc>
            <a:spcBef>
              <a:spcPct val="0"/>
            </a:spcBef>
            <a:spcAft>
              <a:spcPct val="15000"/>
            </a:spcAft>
            <a:buChar char="••"/>
          </a:pPr>
          <a:r>
            <a:rPr lang="en-US" sz="1800" kern="1200" dirty="0"/>
            <a:t>CHIP</a:t>
          </a:r>
        </a:p>
        <a:p>
          <a:pPr marL="171450" lvl="1" indent="-171450" algn="l" defTabSz="800100">
            <a:lnSpc>
              <a:spcPct val="150000"/>
            </a:lnSpc>
            <a:spcBef>
              <a:spcPct val="0"/>
            </a:spcBef>
            <a:spcAft>
              <a:spcPct val="15000"/>
            </a:spcAft>
            <a:buChar char="••"/>
          </a:pPr>
          <a:r>
            <a:rPr lang="en-US" sz="1800" kern="1200" dirty="0"/>
            <a:t>HIV emergency relief grants</a:t>
          </a:r>
        </a:p>
        <a:p>
          <a:pPr marL="171450" lvl="1" indent="-171450" algn="l" defTabSz="800100">
            <a:lnSpc>
              <a:spcPct val="150000"/>
            </a:lnSpc>
            <a:spcBef>
              <a:spcPct val="0"/>
            </a:spcBef>
            <a:spcAft>
              <a:spcPct val="15000"/>
            </a:spcAft>
            <a:buChar char="••"/>
          </a:pPr>
          <a:r>
            <a:rPr lang="en-US" sz="1800" kern="1200" dirty="0"/>
            <a:t>Community mental health services</a:t>
          </a:r>
        </a:p>
        <a:p>
          <a:pPr marL="171450" lvl="1" indent="-171450" algn="l" defTabSz="800100">
            <a:lnSpc>
              <a:spcPct val="150000"/>
            </a:lnSpc>
            <a:spcBef>
              <a:spcPct val="0"/>
            </a:spcBef>
            <a:spcAft>
              <a:spcPct val="15000"/>
            </a:spcAft>
            <a:buChar char="••"/>
          </a:pPr>
          <a:r>
            <a:rPr lang="en-US" sz="1800" kern="1200" dirty="0"/>
            <a:t>Disability assistance</a:t>
          </a:r>
        </a:p>
        <a:p>
          <a:pPr marL="171450" lvl="1" indent="-171450" algn="l" defTabSz="800100">
            <a:lnSpc>
              <a:spcPct val="150000"/>
            </a:lnSpc>
            <a:spcBef>
              <a:spcPct val="0"/>
            </a:spcBef>
            <a:spcAft>
              <a:spcPct val="15000"/>
            </a:spcAft>
            <a:buChar char="••"/>
          </a:pPr>
          <a:r>
            <a:rPr lang="en-US" sz="1800" kern="1200" dirty="0"/>
            <a:t>Domestic violence and child abuse prevention and services</a:t>
          </a:r>
        </a:p>
      </dsp:txBody>
      <dsp:txXfrm>
        <a:off x="3949759" y="551119"/>
        <a:ext cx="3461587" cy="4817475"/>
      </dsp:txXfrm>
    </dsp:sp>
    <dsp:sp modelId="{826D1A18-377B-DA4E-BFA5-48147100B8C1}">
      <dsp:nvSpPr>
        <dsp:cNvPr id="0" name=""/>
        <dsp:cNvSpPr/>
      </dsp:nvSpPr>
      <dsp:spPr>
        <a:xfrm>
          <a:off x="7895969" y="5650"/>
          <a:ext cx="3461587" cy="545469"/>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n-US" sz="2400" kern="1200" dirty="0"/>
            <a:t>Infrastructure &amp; More</a:t>
          </a:r>
        </a:p>
      </dsp:txBody>
      <dsp:txXfrm>
        <a:off x="7895969" y="5650"/>
        <a:ext cx="3461587" cy="545469"/>
      </dsp:txXfrm>
    </dsp:sp>
    <dsp:sp modelId="{13B938BD-F7B5-DB46-9037-7F9B7E7C2B31}">
      <dsp:nvSpPr>
        <dsp:cNvPr id="0" name=""/>
        <dsp:cNvSpPr/>
      </dsp:nvSpPr>
      <dsp:spPr>
        <a:xfrm>
          <a:off x="7895969" y="551119"/>
          <a:ext cx="3461587" cy="4817475"/>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150000"/>
            </a:lnSpc>
            <a:spcBef>
              <a:spcPct val="0"/>
            </a:spcBef>
            <a:spcAft>
              <a:spcPct val="15000"/>
            </a:spcAft>
            <a:buChar char="••"/>
          </a:pPr>
          <a:r>
            <a:rPr lang="en-US" sz="1800" kern="1200" dirty="0"/>
            <a:t>Highway planning &amp; construction</a:t>
          </a:r>
        </a:p>
        <a:p>
          <a:pPr marL="171450" lvl="1" indent="-171450" algn="l" defTabSz="800100">
            <a:lnSpc>
              <a:spcPct val="150000"/>
            </a:lnSpc>
            <a:spcBef>
              <a:spcPct val="0"/>
            </a:spcBef>
            <a:spcAft>
              <a:spcPct val="15000"/>
            </a:spcAft>
            <a:buChar char="••"/>
          </a:pPr>
          <a:r>
            <a:rPr lang="en-US" sz="1800" kern="1200" dirty="0"/>
            <a:t>Section 8 housing program</a:t>
          </a:r>
        </a:p>
        <a:p>
          <a:pPr marL="171450" lvl="1" indent="-171450" algn="l" defTabSz="800100">
            <a:lnSpc>
              <a:spcPct val="150000"/>
            </a:lnSpc>
            <a:spcBef>
              <a:spcPct val="0"/>
            </a:spcBef>
            <a:spcAft>
              <a:spcPct val="15000"/>
            </a:spcAft>
            <a:buChar char="••"/>
          </a:pPr>
          <a:r>
            <a:rPr lang="en-US" sz="1800" kern="1200" dirty="0"/>
            <a:t>TANF</a:t>
          </a:r>
        </a:p>
        <a:p>
          <a:pPr marL="171450" lvl="1" indent="-171450" algn="l" defTabSz="800100">
            <a:lnSpc>
              <a:spcPct val="150000"/>
            </a:lnSpc>
            <a:spcBef>
              <a:spcPct val="0"/>
            </a:spcBef>
            <a:spcAft>
              <a:spcPct val="15000"/>
            </a:spcAft>
            <a:buChar char="••"/>
          </a:pPr>
          <a:r>
            <a:rPr lang="en-US" sz="1800" kern="1200" dirty="0"/>
            <a:t>Foster Care funding</a:t>
          </a:r>
        </a:p>
        <a:p>
          <a:pPr marL="171450" lvl="1" indent="-171450" algn="l" defTabSz="800100">
            <a:lnSpc>
              <a:spcPct val="150000"/>
            </a:lnSpc>
            <a:spcBef>
              <a:spcPct val="0"/>
            </a:spcBef>
            <a:spcAft>
              <a:spcPct val="15000"/>
            </a:spcAft>
            <a:buChar char="••"/>
          </a:pPr>
          <a:r>
            <a:rPr lang="en-US" sz="1800" kern="1200" dirty="0"/>
            <a:t>Environmental Protection</a:t>
          </a:r>
        </a:p>
        <a:p>
          <a:pPr marL="171450" lvl="1" indent="-171450" algn="l" defTabSz="800100">
            <a:lnSpc>
              <a:spcPct val="150000"/>
            </a:lnSpc>
            <a:spcBef>
              <a:spcPct val="0"/>
            </a:spcBef>
            <a:spcAft>
              <a:spcPct val="15000"/>
            </a:spcAft>
            <a:buChar char="••"/>
          </a:pPr>
          <a:r>
            <a:rPr lang="en-US" sz="1800" kern="1200" dirty="0"/>
            <a:t>Disaster Recovery</a:t>
          </a:r>
        </a:p>
        <a:p>
          <a:pPr marL="171450" lvl="1" indent="-171450" algn="l" defTabSz="800100">
            <a:lnSpc>
              <a:spcPct val="150000"/>
            </a:lnSpc>
            <a:spcBef>
              <a:spcPct val="0"/>
            </a:spcBef>
            <a:spcAft>
              <a:spcPct val="15000"/>
            </a:spcAft>
            <a:buChar char="••"/>
          </a:pPr>
          <a:r>
            <a:rPr lang="en-US" sz="1800" kern="1200" dirty="0"/>
            <a:t>Wildlife Restoration</a:t>
          </a:r>
        </a:p>
        <a:p>
          <a:pPr marL="171450" lvl="1" indent="-171450" algn="l" defTabSz="800100">
            <a:lnSpc>
              <a:spcPct val="150000"/>
            </a:lnSpc>
            <a:spcBef>
              <a:spcPct val="0"/>
            </a:spcBef>
            <a:spcAft>
              <a:spcPct val="15000"/>
            </a:spcAft>
            <a:buChar char="••"/>
          </a:pPr>
          <a:r>
            <a:rPr lang="en-US" sz="1800" kern="1200" dirty="0"/>
            <a:t>Home investment</a:t>
          </a:r>
        </a:p>
        <a:p>
          <a:pPr marL="171450" lvl="1" indent="-171450" algn="l" defTabSz="800100">
            <a:lnSpc>
              <a:spcPct val="150000"/>
            </a:lnSpc>
            <a:spcBef>
              <a:spcPct val="0"/>
            </a:spcBef>
            <a:spcAft>
              <a:spcPct val="15000"/>
            </a:spcAft>
            <a:buChar char="••"/>
          </a:pPr>
          <a:r>
            <a:rPr lang="en-US" sz="1800" kern="1200" dirty="0"/>
            <a:t>Public Housing Capital</a:t>
          </a:r>
        </a:p>
      </dsp:txBody>
      <dsp:txXfrm>
        <a:off x="7895969" y="551119"/>
        <a:ext cx="3461587" cy="4817475"/>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5F34E-FC34-C546-8C81-79100FAC6B05}" type="datetimeFigureOut">
              <a:rPr lang="en-US" smtClean="0"/>
              <a:t>3/11/2020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BB5C4-D6CE-364C-AC47-3517CBDDD128}" type="slidenum">
              <a:rPr lang="en-US" smtClean="0"/>
              <a:t>‹#›</a:t>
            </a:fld>
            <a:endParaRPr lang="en-US"/>
          </a:p>
        </p:txBody>
      </p:sp>
    </p:spTree>
    <p:extLst>
      <p:ext uri="{BB962C8B-B14F-4D97-AF65-F5344CB8AC3E}">
        <p14:creationId xmlns:p14="http://schemas.microsoft.com/office/powerpoint/2010/main" val="1267118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ensus.gov/library/video/2019/protecting-privacy.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2020census.gov/en/ways-to-respond.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2020census.gov/en/ways-to-respond.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1</a:t>
            </a:fld>
            <a:endParaRPr lang="en-US"/>
          </a:p>
        </p:txBody>
      </p:sp>
    </p:spTree>
    <p:extLst>
      <p:ext uri="{BB962C8B-B14F-4D97-AF65-F5344CB8AC3E}">
        <p14:creationId xmlns:p14="http://schemas.microsoft.com/office/powerpoint/2010/main" val="3818916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many of you bank electronically? Use </a:t>
            </a:r>
            <a:r>
              <a:rPr lang="en-US" sz="1200" kern="1200" dirty="0" err="1">
                <a:solidFill>
                  <a:schemeClr val="tx1"/>
                </a:solidFill>
                <a:effectLst/>
                <a:latin typeface="+mn-lt"/>
                <a:ea typeface="+mn-ea"/>
                <a:cs typeface="+mn-cs"/>
              </a:rPr>
              <a:t>facebook</a:t>
            </a:r>
            <a:r>
              <a:rPr lang="en-US" sz="1200" kern="1200" dirty="0">
                <a:solidFill>
                  <a:schemeClr val="tx1"/>
                </a:solidFill>
                <a:effectLst/>
                <a:latin typeface="+mn-lt"/>
                <a:ea typeface="+mn-ea"/>
                <a:cs typeface="+mn-cs"/>
              </a:rPr>
              <a:t>? Bought things online? Looked up information on Google? Have given private information to doctors, insurance companies and drugstores? All of this information is now collected and stored electronically. How safe and confidential is this information? For example, how safe are pre-existing conditions from future employers and insurance companies?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Census Bureau uses safeguards that are greater than these other entities. If you have given confidential information to other entities, you can trust the Census even more than others.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know in advance what Census questions are being asked. Are any of the questions collecting more information than any of these other sources?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10</a:t>
            </a:fld>
            <a:endParaRPr lang="en-US"/>
          </a:p>
        </p:txBody>
      </p:sp>
    </p:spTree>
    <p:extLst>
      <p:ext uri="{BB962C8B-B14F-4D97-AF65-F5344CB8AC3E}">
        <p14:creationId xmlns:p14="http://schemas.microsoft.com/office/powerpoint/2010/main" val="534118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https://www.census.gov/library/video/2019/protecting-privacy.html</a:t>
            </a:r>
            <a:r>
              <a:rPr lang="en-US" dirty="0"/>
              <a:t>  “Protecting Privacy with Math”</a:t>
            </a:r>
            <a:r>
              <a:rPr lang="en-US" b="1" dirty="0"/>
              <a:t> After read note below, then Start from “founding fathers” at 11 minutes.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Census bureau for the first time will be using encryptions or mathematically rigorous privacy protections to protect data. When they disclose data, the data will be sent out using multiple reliably compounded pieces of information that protect privacy balanced with giving enough information for recipients to make informed decisions. (hover over slide to begin video)</a:t>
            </a:r>
          </a:p>
          <a:p>
            <a:endParaRPr lang="en-US" dirty="0"/>
          </a:p>
          <a:p>
            <a:r>
              <a:rPr lang="en-US" i="1" dirty="0"/>
              <a:t>(The entire video describes the math. Use as needed. It is recommended that the presenter view the video and present an understanding; play the video from 11 minutes to end; invite audience to view rest of video at home or at a time with the math can be further digested.)</a:t>
            </a:r>
          </a:p>
        </p:txBody>
      </p:sp>
      <p:sp>
        <p:nvSpPr>
          <p:cNvPr id="4" name="Slide Number Placeholder 3"/>
          <p:cNvSpPr>
            <a:spLocks noGrp="1"/>
          </p:cNvSpPr>
          <p:nvPr>
            <p:ph type="sldNum" sz="quarter" idx="5"/>
          </p:nvPr>
        </p:nvSpPr>
        <p:spPr/>
        <p:txBody>
          <a:bodyPr/>
          <a:lstStyle/>
          <a:p>
            <a:fld id="{2F2BB5C4-D6CE-364C-AC47-3517CBDDD128}" type="slidenum">
              <a:rPr lang="en-US" smtClean="0"/>
              <a:t>11</a:t>
            </a:fld>
            <a:endParaRPr lang="en-US"/>
          </a:p>
        </p:txBody>
      </p:sp>
    </p:spTree>
    <p:extLst>
      <p:ext uri="{BB962C8B-B14F-4D97-AF65-F5344CB8AC3E}">
        <p14:creationId xmlns:p14="http://schemas.microsoft.com/office/powerpoint/2010/main" val="2271371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13</a:t>
            </a:fld>
            <a:endParaRPr lang="en-US"/>
          </a:p>
        </p:txBody>
      </p:sp>
    </p:spTree>
    <p:extLst>
      <p:ext uri="{BB962C8B-B14F-4D97-AF65-F5344CB8AC3E}">
        <p14:creationId xmlns:p14="http://schemas.microsoft.com/office/powerpoint/2010/main" val="1275748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14</a:t>
            </a:fld>
            <a:endParaRPr lang="en-US"/>
          </a:p>
        </p:txBody>
      </p:sp>
    </p:spTree>
    <p:extLst>
      <p:ext uri="{BB962C8B-B14F-4D97-AF65-F5344CB8AC3E}">
        <p14:creationId xmlns:p14="http://schemas.microsoft.com/office/powerpoint/2010/main" val="2857318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that Census is counted by household. Everyone does not fill out the Census. The Census is filled out by one person in the household counting all the members in the house on April 1, 2020. This is a snapshot of America on one day in history. </a:t>
            </a:r>
          </a:p>
        </p:txBody>
      </p:sp>
      <p:sp>
        <p:nvSpPr>
          <p:cNvPr id="4" name="Slide Number Placeholder 3"/>
          <p:cNvSpPr>
            <a:spLocks noGrp="1"/>
          </p:cNvSpPr>
          <p:nvPr>
            <p:ph type="sldNum" sz="quarter" idx="5"/>
          </p:nvPr>
        </p:nvSpPr>
        <p:spPr/>
        <p:txBody>
          <a:bodyPr/>
          <a:lstStyle/>
          <a:p>
            <a:fld id="{2F2BB5C4-D6CE-364C-AC47-3517CBDDD128}" type="slidenum">
              <a:rPr lang="en-US" smtClean="0"/>
              <a:t>15</a:t>
            </a:fld>
            <a:endParaRPr lang="en-US"/>
          </a:p>
        </p:txBody>
      </p:sp>
    </p:spTree>
    <p:extLst>
      <p:ext uri="{BB962C8B-B14F-4D97-AF65-F5344CB8AC3E}">
        <p14:creationId xmlns:p14="http://schemas.microsoft.com/office/powerpoint/2010/main" val="2261431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a “Census Sunday” and invite people to bring their phones to church and complete the census together to give them an opportunity to practice or complete.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that Census is counted by household. Everyone does not fill out the Census. The Census is filled out by one person in the household counting all the members living in the house on April 1, 2020. Each household should have received a Census ID number. Prepare church-goers ahead of time to bring 2020 Census ID number. If don’t have it, can complete by answering further questions or just practice while at church or gathering.</a:t>
            </a:r>
          </a:p>
          <a:p>
            <a:endParaRPr lang="en-US" dirty="0"/>
          </a:p>
          <a:p>
            <a:r>
              <a:rPr lang="en-US" dirty="0"/>
              <a:t>Have paper copies on hand for those who are more comfortable filling it out on paper. They can also use this as a practice sheet and more fully complete at home with another Census form.</a:t>
            </a:r>
          </a:p>
          <a:p>
            <a:endParaRPr lang="en-US" dirty="0"/>
          </a:p>
          <a:p>
            <a:r>
              <a:rPr lang="en-US" dirty="0"/>
              <a:t>Have those with phones, as soon as complete form, contact family or friends to do the same.</a:t>
            </a:r>
          </a:p>
          <a:p>
            <a:endParaRPr lang="en-US" dirty="0"/>
          </a:p>
          <a:p>
            <a:r>
              <a:rPr lang="en-US" dirty="0"/>
              <a:t>Be a Census site for the surrounding community and own members to come to church to fill out Census.</a:t>
            </a:r>
          </a:p>
          <a:p>
            <a:endParaRPr lang="en-US" dirty="0"/>
          </a:p>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16</a:t>
            </a:fld>
            <a:endParaRPr lang="en-US"/>
          </a:p>
        </p:txBody>
      </p:sp>
    </p:spTree>
    <p:extLst>
      <p:ext uri="{BB962C8B-B14F-4D97-AF65-F5344CB8AC3E}">
        <p14:creationId xmlns:p14="http://schemas.microsoft.com/office/powerpoint/2010/main" val="1185280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Complete Count Committee in your church or organization that guides the plans and ensures that everyone is counted, especially hard-to-count populations.</a:t>
            </a:r>
          </a:p>
          <a:p>
            <a:endParaRPr lang="en-US" dirty="0"/>
          </a:p>
          <a:p>
            <a:r>
              <a:rPr lang="en-US" dirty="0"/>
              <a:t>Have Census Sunday and invite people to bring their phones to church and complete the census together to give them an opportunity to practice or complete.</a:t>
            </a:r>
          </a:p>
          <a:p>
            <a:endParaRPr lang="en-US" dirty="0"/>
          </a:p>
          <a:p>
            <a:r>
              <a:rPr lang="en-US" dirty="0"/>
              <a:t>Have paper copies on hand for those who are more comfortable filling it out on paper. They can also use this as a practice sheet and more fully complete at home with another Census form.</a:t>
            </a:r>
          </a:p>
          <a:p>
            <a:endParaRPr lang="en-US" dirty="0"/>
          </a:p>
          <a:p>
            <a:r>
              <a:rPr lang="en-US" dirty="0"/>
              <a:t>Have those with phones, as soon as complete form, contact family or friends to do the same.</a:t>
            </a:r>
          </a:p>
          <a:p>
            <a:endParaRPr lang="en-US" dirty="0"/>
          </a:p>
          <a:p>
            <a:r>
              <a:rPr lang="en-US" dirty="0"/>
              <a:t>Be a Census site for the surrounding community and own members to come to church to fill out Census.</a:t>
            </a:r>
          </a:p>
          <a:p>
            <a:endParaRPr lang="en-US" dirty="0"/>
          </a:p>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17</a:t>
            </a:fld>
            <a:endParaRPr lang="en-US"/>
          </a:p>
        </p:txBody>
      </p:sp>
    </p:spTree>
    <p:extLst>
      <p:ext uri="{BB962C8B-B14F-4D97-AF65-F5344CB8AC3E}">
        <p14:creationId xmlns:p14="http://schemas.microsoft.com/office/powerpoint/2010/main" val="3082182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2BB5C4-D6CE-364C-AC47-3517CBDDD128}" type="slidenum">
              <a:rPr lang="en-US" smtClean="0"/>
              <a:t>22</a:t>
            </a:fld>
            <a:endParaRPr lang="en-US"/>
          </a:p>
        </p:txBody>
      </p:sp>
    </p:spTree>
    <p:extLst>
      <p:ext uri="{BB962C8B-B14F-4D97-AF65-F5344CB8AC3E}">
        <p14:creationId xmlns:p14="http://schemas.microsoft.com/office/powerpoint/2010/main" val="2015021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29</a:t>
            </a:fld>
            <a:endParaRPr lang="en-US"/>
          </a:p>
        </p:txBody>
      </p:sp>
    </p:spTree>
    <p:extLst>
      <p:ext uri="{BB962C8B-B14F-4D97-AF65-F5344CB8AC3E}">
        <p14:creationId xmlns:p14="http://schemas.microsoft.com/office/powerpoint/2010/main" val="2088142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30</a:t>
            </a:fld>
            <a:endParaRPr lang="en-US"/>
          </a:p>
        </p:txBody>
      </p:sp>
    </p:spTree>
    <p:extLst>
      <p:ext uri="{BB962C8B-B14F-4D97-AF65-F5344CB8AC3E}">
        <p14:creationId xmlns:p14="http://schemas.microsoft.com/office/powerpoint/2010/main" val="3359541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in part 1 (hover over slide to begin video)</a:t>
            </a:r>
          </a:p>
          <a:p>
            <a:endParaRPr lang="en-US" dirty="0"/>
          </a:p>
          <a:p>
            <a:r>
              <a:rPr lang="en-US" dirty="0"/>
              <a:t>This can be found on the Census 2020 website at</a:t>
            </a:r>
          </a:p>
          <a:p>
            <a:r>
              <a:rPr lang="en-US" dirty="0">
                <a:hlinkClick r:id="rId3"/>
              </a:rPr>
              <a:t>https://2020census.gov/en/waysto-respond.html</a:t>
            </a:r>
            <a:endParaRPr lang="en-US" dirty="0"/>
          </a:p>
          <a:p>
            <a:r>
              <a:rPr lang="en-US" dirty="0"/>
              <a:t>Called “Video Guide to completing the 2020 Census online”</a:t>
            </a:r>
          </a:p>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2</a:t>
            </a:fld>
            <a:endParaRPr lang="en-US"/>
          </a:p>
        </p:txBody>
      </p:sp>
    </p:spTree>
    <p:extLst>
      <p:ext uri="{BB962C8B-B14F-4D97-AF65-F5344CB8AC3E}">
        <p14:creationId xmlns:p14="http://schemas.microsoft.com/office/powerpoint/2010/main" val="179067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31</a:t>
            </a:fld>
            <a:endParaRPr lang="en-US"/>
          </a:p>
        </p:txBody>
      </p:sp>
    </p:spTree>
    <p:extLst>
      <p:ext uri="{BB962C8B-B14F-4D97-AF65-F5344CB8AC3E}">
        <p14:creationId xmlns:p14="http://schemas.microsoft.com/office/powerpoint/2010/main" val="423863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that Census is counted by household. Everyone does not fill out the Census. The Census is filled out by one person in the household counting all the members living  in the house on April 1, 2020. This is a snapshot of America on one day in history. </a:t>
            </a:r>
          </a:p>
          <a:p>
            <a:endParaRPr lang="en-US" dirty="0"/>
          </a:p>
        </p:txBody>
      </p:sp>
      <p:sp>
        <p:nvSpPr>
          <p:cNvPr id="4" name="Slide Number Placeholder 3"/>
          <p:cNvSpPr>
            <a:spLocks noGrp="1"/>
          </p:cNvSpPr>
          <p:nvPr>
            <p:ph type="sldNum" sz="quarter" idx="10"/>
          </p:nvPr>
        </p:nvSpPr>
        <p:spPr/>
        <p:txBody>
          <a:bodyPr/>
          <a:lstStyle/>
          <a:p>
            <a:fld id="{2F2BB5C4-D6CE-364C-AC47-3517CBDDD128}" type="slidenum">
              <a:rPr lang="en-US" smtClean="0"/>
              <a:t>3</a:t>
            </a:fld>
            <a:endParaRPr lang="en-US"/>
          </a:p>
        </p:txBody>
      </p:sp>
    </p:spTree>
    <p:extLst>
      <p:ext uri="{BB962C8B-B14F-4D97-AF65-F5344CB8AC3E}">
        <p14:creationId xmlns:p14="http://schemas.microsoft.com/office/powerpoint/2010/main" val="2034882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 “Video Guide to completing the 2020 Census online”    Part 2 at 1:25  (hover over slide to begin 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4</a:t>
            </a:fld>
            <a:endParaRPr lang="en-US"/>
          </a:p>
        </p:txBody>
      </p:sp>
    </p:spTree>
    <p:extLst>
      <p:ext uri="{BB962C8B-B14F-4D97-AF65-F5344CB8AC3E}">
        <p14:creationId xmlns:p14="http://schemas.microsoft.com/office/powerpoint/2010/main" val="4129768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 by step instructions on how to fill out Census in part 3  2:40. “Video Guide to completing the 2020 Census online” (hover over slide to begin video)</a:t>
            </a:r>
          </a:p>
          <a:p>
            <a:endParaRPr lang="en-US" dirty="0"/>
          </a:p>
          <a:p>
            <a:endParaRPr lang="en-US" dirty="0"/>
          </a:p>
          <a:p>
            <a:r>
              <a:rPr lang="en-US" dirty="0"/>
              <a:t> This video can be found on the Census 2020 website at</a:t>
            </a:r>
          </a:p>
          <a:p>
            <a:r>
              <a:rPr lang="en-US" dirty="0">
                <a:hlinkClick r:id="rId3"/>
              </a:rPr>
              <a:t>https://2020census.gov/en/ways-to-respond.html</a:t>
            </a:r>
            <a:endParaRPr lang="en-US" dirty="0"/>
          </a:p>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5</a:t>
            </a:fld>
            <a:endParaRPr lang="en-US"/>
          </a:p>
        </p:txBody>
      </p:sp>
    </p:spTree>
    <p:extLst>
      <p:ext uri="{BB962C8B-B14F-4D97-AF65-F5344CB8AC3E}">
        <p14:creationId xmlns:p14="http://schemas.microsoft.com/office/powerpoint/2010/main" val="286979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Important funding like </a:t>
            </a:r>
            <a:r>
              <a:rPr lang="en-US" sz="1200" dirty="0" err="1"/>
              <a:t>Headstart</a:t>
            </a:r>
            <a:r>
              <a:rPr lang="en-US" sz="1200" dirty="0"/>
              <a:t> funding will be limited to the number of children counted. Rental assistance funding may be dependent on the number of renters in an area counted on the Census. Disaster relief funds may be determined after a disaster by using Census data on home ownership. This data will be given as statistics and not connected to individuals.</a:t>
            </a:r>
          </a:p>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6</a:t>
            </a:fld>
            <a:endParaRPr lang="en-US"/>
          </a:p>
        </p:txBody>
      </p:sp>
    </p:spTree>
    <p:extLst>
      <p:ext uri="{BB962C8B-B14F-4D97-AF65-F5344CB8AC3E}">
        <p14:creationId xmlns:p14="http://schemas.microsoft.com/office/powerpoint/2010/main" val="228298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distribution of these funds is determined by the Census. The fewer people counted in the Census, the lower the funding! Be counted!</a:t>
            </a:r>
          </a:p>
        </p:txBody>
      </p:sp>
      <p:sp>
        <p:nvSpPr>
          <p:cNvPr id="4" name="Slide Number Placeholder 3"/>
          <p:cNvSpPr>
            <a:spLocks noGrp="1"/>
          </p:cNvSpPr>
          <p:nvPr>
            <p:ph type="sldNum" sz="quarter" idx="10"/>
          </p:nvPr>
        </p:nvSpPr>
        <p:spPr/>
        <p:txBody>
          <a:bodyPr/>
          <a:lstStyle/>
          <a:p>
            <a:fld id="{2F2BB5C4-D6CE-364C-AC47-3517CBDDD128}" type="slidenum">
              <a:rPr lang="en-US" smtClean="0"/>
              <a:t>7</a:t>
            </a:fld>
            <a:endParaRPr lang="en-US"/>
          </a:p>
        </p:txBody>
      </p:sp>
    </p:spTree>
    <p:extLst>
      <p:ext uri="{BB962C8B-B14F-4D97-AF65-F5344CB8AC3E}">
        <p14:creationId xmlns:p14="http://schemas.microsoft.com/office/powerpoint/2010/main" val="1208533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Online Census count will be the most helpful in showing where Census counters need to go. Funding for Census counters is limited and so want those resources to go to only to the most hard-to-count population.</a:t>
            </a:r>
          </a:p>
          <a:p>
            <a:r>
              <a:rPr lang="en-US" sz="1200" dirty="0"/>
              <a:t>Use paper form if don’t want to answer online. Or call by phone.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are not enough counters which can result in citizens going uncounted.</a:t>
            </a:r>
          </a:p>
          <a:p>
            <a:endParaRPr lang="en-US" sz="1200" dirty="0"/>
          </a:p>
          <a:p>
            <a:r>
              <a:rPr lang="en-US" sz="1200" dirty="0"/>
              <a:t>Failure to respond to the Census or skipping questions carries a possible $100 fine</a:t>
            </a:r>
          </a:p>
          <a:p>
            <a:r>
              <a:rPr lang="en-US" sz="1200" dirty="0"/>
              <a:t>Giving knowingly false answers can result in a penalty of $500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that Census is counted by household. Everyone does not fill out the Census. The Census is filled out by one person in the household counting all the members in the house on April 1, 2020. This is a snapshot of America on one day in history. </a:t>
            </a:r>
          </a:p>
          <a:p>
            <a:endParaRPr lang="en-US" dirty="0"/>
          </a:p>
        </p:txBody>
      </p:sp>
      <p:sp>
        <p:nvSpPr>
          <p:cNvPr id="4" name="Slide Number Placeholder 3"/>
          <p:cNvSpPr>
            <a:spLocks noGrp="1"/>
          </p:cNvSpPr>
          <p:nvPr>
            <p:ph type="sldNum" sz="quarter" idx="5"/>
          </p:nvPr>
        </p:nvSpPr>
        <p:spPr/>
        <p:txBody>
          <a:bodyPr/>
          <a:lstStyle/>
          <a:p>
            <a:fld id="{2F2BB5C4-D6CE-364C-AC47-3517CBDDD128}" type="slidenum">
              <a:rPr lang="en-US" smtClean="0"/>
              <a:t>8</a:t>
            </a:fld>
            <a:endParaRPr lang="en-US"/>
          </a:p>
        </p:txBody>
      </p:sp>
    </p:spTree>
    <p:extLst>
      <p:ext uri="{BB962C8B-B14F-4D97-AF65-F5344CB8AC3E}">
        <p14:creationId xmlns:p14="http://schemas.microsoft.com/office/powerpoint/2010/main" val="3265277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Very important Census ID included in the mailer. Be sure to watch for the </a:t>
            </a:r>
            <a:r>
              <a:rPr lang="en-US" b="1" dirty="0" err="1"/>
              <a:t>Offiicial</a:t>
            </a:r>
            <a:r>
              <a:rPr lang="en-US" b="1" dirty="0"/>
              <a:t> 2020 Census mailer! The Census ID represents the household where it is mailed, not an individual.</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Census is counted by household. Everyone does not fill out the Census. The Census is filled out by one person in the household counting all the members in the house on April 1, 2020. This is a snapshot of America on one day in history. </a:t>
            </a:r>
            <a:endParaRPr lang="en-US" b="1" dirty="0"/>
          </a:p>
          <a:p>
            <a:endParaRPr lang="en-US" b="1" dirty="0"/>
          </a:p>
          <a:p>
            <a:r>
              <a:rPr lang="en-US" b="1" dirty="0"/>
              <a:t>March 12-20: </a:t>
            </a:r>
            <a:r>
              <a:rPr lang="en-US" dirty="0"/>
              <a:t>Households begin receiving official Census Bureau mail with detailed information on how to respond to the 2020 Census.</a:t>
            </a:r>
          </a:p>
          <a:p>
            <a:r>
              <a:rPr lang="en-US" b="1" dirty="0"/>
              <a:t>April 1: </a:t>
            </a:r>
            <a:r>
              <a:rPr lang="en-US" dirty="0"/>
              <a:t>Census Day 2020 is observed nationwide. By this date, every home will receive an invitation to participate in the 2020 Census. </a:t>
            </a:r>
          </a:p>
          <a:p>
            <a:r>
              <a:rPr lang="en-US" b="1" dirty="0"/>
              <a:t>April: </a:t>
            </a:r>
            <a:r>
              <a:rPr lang="en-US" dirty="0"/>
              <a:t>Census takers will begin visiting college students who live on campus, people living in senior centers and others who live among large groups of people.</a:t>
            </a:r>
          </a:p>
          <a:p>
            <a:r>
              <a:rPr lang="en-US" b="1" dirty="0"/>
              <a:t>May- July: </a:t>
            </a:r>
            <a:r>
              <a:rPr lang="en-US" dirty="0"/>
              <a:t>Census takers will begin visiting homes that haven’t responded to the 2020 Census to help make sure everyone is counted. </a:t>
            </a:r>
          </a:p>
          <a:p>
            <a:r>
              <a:rPr lang="en-US" b="1" dirty="0"/>
              <a:t>December: </a:t>
            </a:r>
            <a:r>
              <a:rPr lang="en-US" dirty="0"/>
              <a:t>The Census Bureau will deliver apportionment counts to the President and Congress as required by law.</a:t>
            </a:r>
          </a:p>
          <a:p>
            <a:r>
              <a:rPr lang="en-US" b="1" dirty="0"/>
              <a:t>March 31, 2021: </a:t>
            </a:r>
            <a:r>
              <a:rPr lang="en-US" dirty="0"/>
              <a:t>By this date, the Census Bureau will send redistricting counts to states. This information is used to redraw legislative districts based on population change. </a:t>
            </a:r>
          </a:p>
          <a:p>
            <a:endParaRPr lang="en-US" dirty="0"/>
          </a:p>
        </p:txBody>
      </p:sp>
      <p:sp>
        <p:nvSpPr>
          <p:cNvPr id="4" name="Slide Number Placeholder 3"/>
          <p:cNvSpPr>
            <a:spLocks noGrp="1"/>
          </p:cNvSpPr>
          <p:nvPr>
            <p:ph type="sldNum" sz="quarter" idx="10"/>
          </p:nvPr>
        </p:nvSpPr>
        <p:spPr/>
        <p:txBody>
          <a:bodyPr/>
          <a:lstStyle/>
          <a:p>
            <a:fld id="{2F2BB5C4-D6CE-364C-AC47-3517CBDDD128}" type="slidenum">
              <a:rPr lang="en-US" smtClean="0"/>
              <a:t>9</a:t>
            </a:fld>
            <a:endParaRPr lang="en-US"/>
          </a:p>
        </p:txBody>
      </p:sp>
    </p:spTree>
    <p:extLst>
      <p:ext uri="{BB962C8B-B14F-4D97-AF65-F5344CB8AC3E}">
        <p14:creationId xmlns:p14="http://schemas.microsoft.com/office/powerpoint/2010/main" val="654815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3/11/2020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3/11/2020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ensus.gov/library/video/2019/protecting-privacy.htm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Census Count 2020</a:t>
            </a:r>
            <a:br>
              <a:rPr lang="en-US" dirty="0"/>
            </a:br>
            <a:endParaRPr lang="en-US" dirty="0"/>
          </a:p>
        </p:txBody>
      </p:sp>
      <p:sp>
        <p:nvSpPr>
          <p:cNvPr id="3" name="Subtitle 2"/>
          <p:cNvSpPr>
            <a:spLocks noGrp="1"/>
          </p:cNvSpPr>
          <p:nvPr>
            <p:ph type="subTitle" idx="1"/>
          </p:nvPr>
        </p:nvSpPr>
        <p:spPr/>
        <p:txBody>
          <a:bodyPr/>
          <a:lstStyle/>
          <a:p>
            <a:r>
              <a:rPr lang="en-US" dirty="0"/>
              <a:t>Spirit &amp; Justice </a:t>
            </a:r>
          </a:p>
          <a:p>
            <a:r>
              <a:rPr lang="en-US" dirty="0" err="1"/>
              <a:t>www.spiritandjustice.org</a:t>
            </a:r>
            <a:endParaRPr lang="en-US" dirty="0"/>
          </a:p>
        </p:txBody>
      </p:sp>
    </p:spTree>
    <p:extLst>
      <p:ext uri="{BB962C8B-B14F-4D97-AF65-F5344CB8AC3E}">
        <p14:creationId xmlns:p14="http://schemas.microsoft.com/office/powerpoint/2010/main" val="13281697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Confidentiality</a:t>
            </a:r>
          </a:p>
        </p:txBody>
      </p:sp>
      <p:sp>
        <p:nvSpPr>
          <p:cNvPr id="3" name="Content Placeholder 2"/>
          <p:cNvSpPr>
            <a:spLocks noGrp="1"/>
          </p:cNvSpPr>
          <p:nvPr>
            <p:ph idx="1"/>
          </p:nvPr>
        </p:nvSpPr>
        <p:spPr/>
        <p:txBody>
          <a:bodyPr>
            <a:normAutofit/>
          </a:bodyPr>
          <a:lstStyle/>
          <a:p>
            <a:pPr marL="0" indent="0">
              <a:buNone/>
            </a:pPr>
            <a:r>
              <a:rPr lang="en-US" sz="2800" dirty="0"/>
              <a:t>The Census Bureau is bound by Title 13 of the U.S. Code to keep your information confidential.</a:t>
            </a:r>
          </a:p>
          <a:p>
            <a:pPr marL="0" indent="0">
              <a:buNone/>
            </a:pPr>
            <a:endParaRPr lang="en-US" sz="2800" dirty="0"/>
          </a:p>
          <a:p>
            <a:pPr marL="0" indent="0">
              <a:buNone/>
            </a:pPr>
            <a:r>
              <a:rPr lang="en-US" sz="2800" dirty="0"/>
              <a:t>The National Archives release census data to the public every 72 years. For example, the 1940 records were released April 2, 2012.</a:t>
            </a:r>
          </a:p>
        </p:txBody>
      </p:sp>
    </p:spTree>
    <p:extLst>
      <p:ext uri="{BB962C8B-B14F-4D97-AF65-F5344CB8AC3E}">
        <p14:creationId xmlns:p14="http://schemas.microsoft.com/office/powerpoint/2010/main" val="1676525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Using Math to Keep Information</a:t>
            </a:r>
            <a:br>
              <a:rPr lang="en-US" dirty="0"/>
            </a:br>
            <a:r>
              <a:rPr lang="en-US" dirty="0"/>
              <a:t>Confidential	</a:t>
            </a:r>
          </a:p>
        </p:txBody>
      </p:sp>
      <p:pic>
        <p:nvPicPr>
          <p:cNvPr id="5" name="Picture 4">
            <a:hlinkClick r:id="rId3"/>
            <a:extLst>
              <a:ext uri="{FF2B5EF4-FFF2-40B4-BE49-F238E27FC236}">
                <a16:creationId xmlns:a16="http://schemas.microsoft.com/office/drawing/2014/main" xmlns="" id="{09FDF04B-991C-3944-97CE-E6D3395441D9}"/>
              </a:ext>
            </a:extLst>
          </p:cNvPr>
          <p:cNvPicPr>
            <a:picLocks noChangeAspect="1"/>
          </p:cNvPicPr>
          <p:nvPr/>
        </p:nvPicPr>
        <p:blipFill>
          <a:blip r:embed="rId4"/>
          <a:stretch>
            <a:fillRect/>
          </a:stretch>
        </p:blipFill>
        <p:spPr>
          <a:xfrm>
            <a:off x="4386288" y="630428"/>
            <a:ext cx="5605078" cy="4601183"/>
          </a:xfrm>
          <a:prstGeom prst="rect">
            <a:avLst/>
          </a:prstGeom>
        </p:spPr>
      </p:pic>
      <p:sp>
        <p:nvSpPr>
          <p:cNvPr id="8" name="Rectangle 7">
            <a:extLst>
              <a:ext uri="{FF2B5EF4-FFF2-40B4-BE49-F238E27FC236}">
                <a16:creationId xmlns:a16="http://schemas.microsoft.com/office/drawing/2014/main" xmlns="" id="{F5044832-4830-B24C-AE52-39BC1933F045}"/>
              </a:ext>
            </a:extLst>
          </p:cNvPr>
          <p:cNvSpPr/>
          <p:nvPr/>
        </p:nvSpPr>
        <p:spPr>
          <a:xfrm>
            <a:off x="4326328" y="5442625"/>
            <a:ext cx="6096000" cy="646331"/>
          </a:xfrm>
          <a:prstGeom prst="rect">
            <a:avLst/>
          </a:prstGeom>
        </p:spPr>
        <p:txBody>
          <a:bodyPr>
            <a:spAutoFit/>
          </a:bodyPr>
          <a:lstStyle/>
          <a:p>
            <a:r>
              <a:rPr lang="en-US" dirty="0">
                <a:hlinkClick r:id="rId3"/>
              </a:rPr>
              <a:t>https://www.census.gov/library/video/2019/protecting-privacy.html</a:t>
            </a:r>
            <a:r>
              <a:rPr lang="en-US" dirty="0"/>
              <a:t> </a:t>
            </a:r>
          </a:p>
        </p:txBody>
      </p:sp>
    </p:spTree>
    <p:extLst>
      <p:ext uri="{BB962C8B-B14F-4D97-AF65-F5344CB8AC3E}">
        <p14:creationId xmlns:p14="http://schemas.microsoft.com/office/powerpoint/2010/main" val="373611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Census Will Never Ask</a:t>
            </a:r>
            <a:r>
              <a:rPr lang="mr-IN" dirty="0"/>
              <a:t>…</a:t>
            </a:r>
            <a:endParaRPr lang="en-US" dirty="0"/>
          </a:p>
        </p:txBody>
      </p:sp>
      <p:sp>
        <p:nvSpPr>
          <p:cNvPr id="3" name="Content Placeholder 2"/>
          <p:cNvSpPr>
            <a:spLocks noGrp="1"/>
          </p:cNvSpPr>
          <p:nvPr>
            <p:ph idx="1"/>
          </p:nvPr>
        </p:nvSpPr>
        <p:spPr/>
        <p:txBody>
          <a:bodyPr>
            <a:normAutofit/>
          </a:bodyPr>
          <a:lstStyle/>
          <a:p>
            <a:r>
              <a:rPr lang="en-US" sz="2800" dirty="0"/>
              <a:t>Your Social Security number.</a:t>
            </a:r>
          </a:p>
          <a:p>
            <a:r>
              <a:rPr lang="en-US" sz="2800" dirty="0"/>
              <a:t>Money or donations.</a:t>
            </a:r>
          </a:p>
          <a:p>
            <a:r>
              <a:rPr lang="en-US" sz="2800" dirty="0"/>
              <a:t>Anything on behalf of a political party.</a:t>
            </a:r>
          </a:p>
          <a:p>
            <a:r>
              <a:rPr lang="en-US" sz="2800" dirty="0"/>
              <a:t>Your bank or credit card account numbers.</a:t>
            </a:r>
          </a:p>
          <a:p>
            <a:r>
              <a:rPr lang="en-US" sz="2800" dirty="0"/>
              <a:t>Your  Citizenship Status</a:t>
            </a:r>
          </a:p>
          <a:p>
            <a:pPr marL="0" indent="0">
              <a:buNone/>
            </a:pPr>
            <a:r>
              <a:rPr lang="en-US" sz="2800" b="1" dirty="0"/>
              <a:t>If someone claiming to be from the Census Bureau contacts you via email or phone and asks you for one of these things, it's a scam, and you should not cooperate.</a:t>
            </a:r>
          </a:p>
        </p:txBody>
      </p:sp>
    </p:spTree>
    <p:extLst>
      <p:ext uri="{BB962C8B-B14F-4D97-AF65-F5344CB8AC3E}">
        <p14:creationId xmlns:p14="http://schemas.microsoft.com/office/powerpoint/2010/main" val="727975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a:t>
            </a:r>
            <a:br>
              <a:rPr lang="en-US" dirty="0"/>
            </a:br>
            <a:r>
              <a:rPr lang="en-US" dirty="0"/>
              <a:t> Can and Cannot </a:t>
            </a:r>
            <a:br>
              <a:rPr lang="en-US" dirty="0"/>
            </a:br>
            <a:r>
              <a:rPr lang="en-US" dirty="0"/>
              <a:t>Access Data</a:t>
            </a:r>
          </a:p>
        </p:txBody>
      </p:sp>
      <p:sp>
        <p:nvSpPr>
          <p:cNvPr id="3" name="Content Placeholder 2"/>
          <p:cNvSpPr>
            <a:spLocks noGrp="1"/>
          </p:cNvSpPr>
          <p:nvPr>
            <p:ph idx="1"/>
          </p:nvPr>
        </p:nvSpPr>
        <p:spPr/>
        <p:txBody>
          <a:bodyPr>
            <a:normAutofit fontScale="92500" lnSpcReduction="20000"/>
          </a:bodyPr>
          <a:lstStyle/>
          <a:p>
            <a:r>
              <a:rPr lang="en-US" sz="2800" dirty="0"/>
              <a:t>Who </a:t>
            </a:r>
            <a:r>
              <a:rPr lang="en-US" sz="2800" b="1" dirty="0"/>
              <a:t>Can</a:t>
            </a:r>
            <a:r>
              <a:rPr lang="en-US" sz="2800" dirty="0"/>
              <a:t> Access your Census Data?</a:t>
            </a:r>
          </a:p>
          <a:p>
            <a:pPr lvl="1"/>
            <a:r>
              <a:rPr lang="en-US" sz="2800" dirty="0"/>
              <a:t>The Census Bureau </a:t>
            </a:r>
          </a:p>
          <a:p>
            <a:pPr lvl="2"/>
            <a:r>
              <a:rPr lang="en-US" sz="2800" dirty="0"/>
              <a:t>Employees take a lifetime oath to protect information and violation of this oath comes with a penalty of up to $250,000 and 5 years in prison.</a:t>
            </a:r>
          </a:p>
          <a:p>
            <a:pPr lvl="2"/>
            <a:endParaRPr lang="en-US" sz="2800" dirty="0"/>
          </a:p>
          <a:p>
            <a:r>
              <a:rPr lang="en-US" sz="2800" dirty="0"/>
              <a:t>Who </a:t>
            </a:r>
            <a:r>
              <a:rPr lang="en-US" sz="2800" b="1" dirty="0"/>
              <a:t>Cannot</a:t>
            </a:r>
            <a:r>
              <a:rPr lang="en-US" sz="2800" dirty="0"/>
              <a:t> Access Your Census Data?</a:t>
            </a:r>
          </a:p>
          <a:p>
            <a:pPr lvl="1"/>
            <a:r>
              <a:rPr lang="en-US" sz="2800" dirty="0"/>
              <a:t>No Government Agency or Court including but not limited to:</a:t>
            </a:r>
          </a:p>
          <a:p>
            <a:pPr lvl="2"/>
            <a:r>
              <a:rPr lang="en-US" sz="2800" dirty="0"/>
              <a:t>FBI</a:t>
            </a:r>
          </a:p>
          <a:p>
            <a:pPr lvl="2"/>
            <a:r>
              <a:rPr lang="en-US" sz="2800" dirty="0"/>
              <a:t>CIA</a:t>
            </a:r>
          </a:p>
          <a:p>
            <a:pPr lvl="2"/>
            <a:r>
              <a:rPr lang="en-US" sz="2800" dirty="0"/>
              <a:t>DHS</a:t>
            </a:r>
          </a:p>
          <a:p>
            <a:pPr lvl="2"/>
            <a:r>
              <a:rPr lang="en-US" sz="2800" dirty="0"/>
              <a:t>ICE</a:t>
            </a:r>
          </a:p>
          <a:p>
            <a:pPr lvl="1"/>
            <a:endParaRPr lang="en-US" dirty="0"/>
          </a:p>
        </p:txBody>
      </p:sp>
    </p:spTree>
    <p:extLst>
      <p:ext uri="{BB962C8B-B14F-4D97-AF65-F5344CB8AC3E}">
        <p14:creationId xmlns:p14="http://schemas.microsoft.com/office/powerpoint/2010/main" val="7047231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Such Efforts Taken to Protect Privacy?</a:t>
            </a:r>
          </a:p>
        </p:txBody>
      </p:sp>
      <p:sp>
        <p:nvSpPr>
          <p:cNvPr id="3" name="Content Placeholder 2"/>
          <p:cNvSpPr>
            <a:spLocks noGrp="1"/>
          </p:cNvSpPr>
          <p:nvPr>
            <p:ph idx="1"/>
          </p:nvPr>
        </p:nvSpPr>
        <p:spPr/>
        <p:txBody>
          <a:bodyPr>
            <a:normAutofit lnSpcReduction="10000"/>
          </a:bodyPr>
          <a:lstStyle/>
          <a:p>
            <a:pPr marL="0" indent="0" algn="ctr">
              <a:lnSpc>
                <a:spcPct val="100000"/>
              </a:lnSpc>
              <a:spcBef>
                <a:spcPts val="0"/>
              </a:spcBef>
              <a:buClrTx/>
              <a:buNone/>
            </a:pPr>
            <a:r>
              <a:rPr lang="en-US" sz="4000" dirty="0"/>
              <a:t>Because the Census count is vital</a:t>
            </a:r>
          </a:p>
          <a:p>
            <a:pPr marL="0" indent="0">
              <a:lnSpc>
                <a:spcPct val="100000"/>
              </a:lnSpc>
              <a:spcBef>
                <a:spcPts val="0"/>
              </a:spcBef>
              <a:buClrTx/>
              <a:buNone/>
            </a:pPr>
            <a:endParaRPr lang="en-US" sz="2800" dirty="0"/>
          </a:p>
          <a:p>
            <a:pPr>
              <a:lnSpc>
                <a:spcPct val="100000"/>
              </a:lnSpc>
              <a:spcBef>
                <a:spcPts val="0"/>
              </a:spcBef>
              <a:buClrTx/>
            </a:pPr>
            <a:r>
              <a:rPr lang="en-US" sz="2800" dirty="0"/>
              <a:t>Census is vital to our democracy because it ensures that everyone is represented</a:t>
            </a:r>
          </a:p>
          <a:p>
            <a:pPr>
              <a:lnSpc>
                <a:spcPct val="100000"/>
              </a:lnSpc>
              <a:spcBef>
                <a:spcPts val="0"/>
              </a:spcBef>
              <a:buClrTx/>
            </a:pPr>
            <a:endParaRPr lang="en-US" sz="2800" dirty="0"/>
          </a:p>
          <a:p>
            <a:pPr>
              <a:lnSpc>
                <a:spcPct val="100000"/>
              </a:lnSpc>
              <a:spcBef>
                <a:spcPts val="0"/>
              </a:spcBef>
              <a:buClrTx/>
            </a:pPr>
            <a:r>
              <a:rPr lang="en-US" sz="2800" dirty="0"/>
              <a:t>Next to voting, the Census is the most important way to have a say in our democracy</a:t>
            </a:r>
          </a:p>
          <a:p>
            <a:pPr marL="0" indent="0">
              <a:lnSpc>
                <a:spcPct val="100000"/>
              </a:lnSpc>
              <a:spcBef>
                <a:spcPts val="0"/>
              </a:spcBef>
              <a:buClrTx/>
              <a:buNone/>
            </a:pPr>
            <a:r>
              <a:rPr lang="en-US" sz="2800" dirty="0"/>
              <a:t> </a:t>
            </a:r>
          </a:p>
          <a:p>
            <a:pPr>
              <a:lnSpc>
                <a:spcPct val="100000"/>
              </a:lnSpc>
              <a:spcBef>
                <a:spcPts val="0"/>
              </a:spcBef>
              <a:buClrTx/>
            </a:pPr>
            <a:r>
              <a:rPr lang="en-US" sz="2800" dirty="0"/>
              <a:t>Efforts to dissuade people from participating through fearmongering and dis-information have a direct effect on whether people are counted </a:t>
            </a:r>
          </a:p>
        </p:txBody>
      </p:sp>
    </p:spTree>
    <p:extLst>
      <p:ext uri="{BB962C8B-B14F-4D97-AF65-F5344CB8AC3E}">
        <p14:creationId xmlns:p14="http://schemas.microsoft.com/office/powerpoint/2010/main" val="3136870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44C429-D25D-934D-A38C-3FB7673762AA}"/>
              </a:ext>
            </a:extLst>
          </p:cNvPr>
          <p:cNvSpPr>
            <a:spLocks noGrp="1"/>
          </p:cNvSpPr>
          <p:nvPr>
            <p:ph type="title"/>
          </p:nvPr>
        </p:nvSpPr>
        <p:spPr/>
        <p:txBody>
          <a:bodyPr/>
          <a:lstStyle/>
          <a:p>
            <a:r>
              <a:rPr lang="en-US" dirty="0"/>
              <a:t>Reactions?</a:t>
            </a:r>
            <a:br>
              <a:rPr lang="en-US" dirty="0"/>
            </a:br>
            <a:r>
              <a:rPr lang="en-US" dirty="0"/>
              <a:t>Questions?</a:t>
            </a:r>
          </a:p>
        </p:txBody>
      </p:sp>
      <p:sp>
        <p:nvSpPr>
          <p:cNvPr id="3" name="Content Placeholder 2">
            <a:extLst>
              <a:ext uri="{FF2B5EF4-FFF2-40B4-BE49-F238E27FC236}">
                <a16:creationId xmlns:a16="http://schemas.microsoft.com/office/drawing/2014/main" xmlns="" id="{3CDBC65F-A969-0C49-A69E-3FDD5A9A907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2468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Congregations can Help</a:t>
            </a:r>
          </a:p>
        </p:txBody>
      </p:sp>
      <p:sp>
        <p:nvSpPr>
          <p:cNvPr id="3" name="Content Placeholder 2"/>
          <p:cNvSpPr>
            <a:spLocks noGrp="1"/>
          </p:cNvSpPr>
          <p:nvPr>
            <p:ph idx="1"/>
          </p:nvPr>
        </p:nvSpPr>
        <p:spPr>
          <a:xfrm>
            <a:off x="3869268" y="864108"/>
            <a:ext cx="7315200" cy="5431761"/>
          </a:xfrm>
        </p:spPr>
        <p:txBody>
          <a:bodyPr>
            <a:normAutofit fontScale="92500" lnSpcReduction="20000"/>
          </a:bodyPr>
          <a:lstStyle/>
          <a:p>
            <a:endParaRPr lang="en-US" dirty="0"/>
          </a:p>
          <a:p>
            <a:r>
              <a:rPr lang="en-US" sz="2600" dirty="0"/>
              <a:t>Have a Census Sunday</a:t>
            </a:r>
          </a:p>
          <a:p>
            <a:r>
              <a:rPr lang="en-US" sz="2600" dirty="0"/>
              <a:t>Prepare congregation for Census Sunday, using Church Services, Sunday School, Bible Study, prayer meetings, etc. to share 2020 Census information.</a:t>
            </a:r>
          </a:p>
          <a:p>
            <a:r>
              <a:rPr lang="en-US" sz="2600" dirty="0"/>
              <a:t>On Census Sunday, invite people to bring their phones to church and complete the census together to give them an opportunity to practice or complete.</a:t>
            </a:r>
          </a:p>
          <a:p>
            <a:r>
              <a:rPr lang="en-US" sz="2600" dirty="0"/>
              <a:t>Have paper copies on hand for those who are more comfortable filling it out on paper. They can also use this as a practice sheet and more fully complete at home with another Census form.</a:t>
            </a:r>
          </a:p>
          <a:p>
            <a:r>
              <a:rPr lang="en-US" sz="2600" dirty="0"/>
              <a:t>Have those with phones, as soon as complete form, contact family or friends to do the same.</a:t>
            </a:r>
          </a:p>
          <a:p>
            <a:r>
              <a:rPr lang="en-US" sz="2600" dirty="0"/>
              <a:t>Be a Census site for the surrounding community and own members to come to church to fill out Census, especially for those without internet access.</a:t>
            </a:r>
          </a:p>
          <a:p>
            <a:endParaRPr lang="en-US" dirty="0"/>
          </a:p>
        </p:txBody>
      </p:sp>
    </p:spTree>
    <p:extLst>
      <p:ext uri="{BB962C8B-B14F-4D97-AF65-F5344CB8AC3E}">
        <p14:creationId xmlns:p14="http://schemas.microsoft.com/office/powerpoint/2010/main" val="1714551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ways  Congregations can Help</a:t>
            </a:r>
          </a:p>
        </p:txBody>
      </p:sp>
      <p:sp>
        <p:nvSpPr>
          <p:cNvPr id="3" name="Content Placeholder 2"/>
          <p:cNvSpPr>
            <a:spLocks noGrp="1"/>
          </p:cNvSpPr>
          <p:nvPr>
            <p:ph idx="1"/>
          </p:nvPr>
        </p:nvSpPr>
        <p:spPr/>
        <p:txBody>
          <a:bodyPr/>
          <a:lstStyle/>
          <a:p>
            <a:r>
              <a:rPr lang="en-US" sz="2800" dirty="0"/>
              <a:t>Form a Complete Count Committee to make sure all in your church and community are counted; in particular, babies, children, youth, adults, sick-and-shut in, and everyone who attends regular and special services.</a:t>
            </a:r>
          </a:p>
          <a:p>
            <a:pPr marL="0" indent="0">
              <a:buNone/>
            </a:pPr>
            <a:endParaRPr lang="en-US" sz="2800" dirty="0"/>
          </a:p>
          <a:p>
            <a:r>
              <a:rPr lang="en-US" sz="2800" dirty="0"/>
              <a:t>Encourage other Faith Leaders to become involved, especially leaders of neighboring churches.</a:t>
            </a:r>
          </a:p>
          <a:p>
            <a:pPr marL="0" indent="0">
              <a:buNone/>
            </a:pPr>
            <a:endParaRPr lang="en-US" dirty="0"/>
          </a:p>
        </p:txBody>
      </p:sp>
    </p:spTree>
    <p:extLst>
      <p:ext uri="{BB962C8B-B14F-4D97-AF65-F5344CB8AC3E}">
        <p14:creationId xmlns:p14="http://schemas.microsoft.com/office/powerpoint/2010/main" val="30509758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Messaging the Census to Your Congregation</a:t>
            </a:r>
          </a:p>
        </p:txBody>
      </p:sp>
      <p:sp>
        <p:nvSpPr>
          <p:cNvPr id="3" name="Content Placeholder 2"/>
          <p:cNvSpPr>
            <a:spLocks noGrp="1"/>
          </p:cNvSpPr>
          <p:nvPr>
            <p:ph idx="1"/>
          </p:nvPr>
        </p:nvSpPr>
        <p:spPr/>
        <p:txBody>
          <a:bodyPr>
            <a:noAutofit/>
          </a:bodyPr>
          <a:lstStyle/>
          <a:p>
            <a:r>
              <a:rPr lang="en-US" sz="2400" b="1" dirty="0"/>
              <a:t>The Census is Important</a:t>
            </a:r>
          </a:p>
          <a:p>
            <a:pPr lvl="1"/>
            <a:r>
              <a:rPr lang="en-US" sz="2400" dirty="0"/>
              <a:t>Census data will be used to direct more than </a:t>
            </a:r>
            <a:r>
              <a:rPr lang="en-US" sz="2400" b="1" dirty="0"/>
              <a:t>$1.5 trillion annually </a:t>
            </a:r>
            <a:r>
              <a:rPr lang="en-US" sz="2400" dirty="0"/>
              <a:t>to states and counties through federal programs.</a:t>
            </a:r>
          </a:p>
          <a:p>
            <a:r>
              <a:rPr lang="en-US" sz="2400" b="1" dirty="0"/>
              <a:t>The Census is Safe</a:t>
            </a:r>
          </a:p>
          <a:p>
            <a:pPr lvl="1"/>
            <a:r>
              <a:rPr lang="en-US" sz="2400" dirty="0"/>
              <a:t>Census data is not shared locally or with other government agencies and it is, in fact, some of the most protected information in our government. </a:t>
            </a:r>
          </a:p>
          <a:p>
            <a:r>
              <a:rPr lang="en-US" sz="2400" b="1" dirty="0"/>
              <a:t>It’s Up to Us</a:t>
            </a:r>
          </a:p>
          <a:p>
            <a:pPr lvl="1"/>
            <a:r>
              <a:rPr lang="en-US" sz="2400" dirty="0"/>
              <a:t>The only people who can bring our fair share of money to our community and political power to our area is us. If we speak up and are counted, they cannot erase us. If we remain silent, we will be silenced for 10 years.</a:t>
            </a:r>
          </a:p>
        </p:txBody>
      </p:sp>
    </p:spTree>
    <p:extLst>
      <p:ext uri="{BB962C8B-B14F-4D97-AF65-F5344CB8AC3E}">
        <p14:creationId xmlns:p14="http://schemas.microsoft.com/office/powerpoint/2010/main" val="5079211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Faith-Based Organizations Key to a Complete Count?</a:t>
            </a:r>
          </a:p>
        </p:txBody>
      </p:sp>
      <p:sp>
        <p:nvSpPr>
          <p:cNvPr id="3" name="Content Placeholder 2"/>
          <p:cNvSpPr>
            <a:spLocks noGrp="1"/>
          </p:cNvSpPr>
          <p:nvPr>
            <p:ph idx="1"/>
          </p:nvPr>
        </p:nvSpPr>
        <p:spPr/>
        <p:txBody>
          <a:bodyPr>
            <a:normAutofit/>
          </a:bodyPr>
          <a:lstStyle/>
          <a:p>
            <a:r>
              <a:rPr lang="en-US" sz="2800" dirty="0"/>
              <a:t>In 2010, there were at least 6,000 congregations in Louisiana, representing approximately 2.7 million attendees</a:t>
            </a:r>
          </a:p>
          <a:p>
            <a:endParaRPr lang="en-US" sz="2800" dirty="0"/>
          </a:p>
          <a:p>
            <a:r>
              <a:rPr lang="en-US" sz="2800" dirty="0"/>
              <a:t>Faith Leaders are trusted community members whose leadership is essential to reaching and engaging communities in the 2020 Census</a:t>
            </a:r>
          </a:p>
          <a:p>
            <a:endParaRPr lang="en-US" sz="2800" dirty="0"/>
          </a:p>
          <a:p>
            <a:r>
              <a:rPr lang="en-US" sz="2800" dirty="0"/>
              <a:t>By engaging your members, you have the opportunity to encourage them to reach out to their family, friends, neighbors and coworkers!</a:t>
            </a:r>
          </a:p>
          <a:p>
            <a:endParaRPr lang="en-US" sz="2400" dirty="0"/>
          </a:p>
        </p:txBody>
      </p:sp>
    </p:spTree>
    <p:extLst>
      <p:ext uri="{BB962C8B-B14F-4D97-AF65-F5344CB8AC3E}">
        <p14:creationId xmlns:p14="http://schemas.microsoft.com/office/powerpoint/2010/main" val="416826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Census </a:t>
            </a:r>
            <a:br>
              <a:rPr lang="en-US" dirty="0"/>
            </a:br>
            <a:r>
              <a:rPr lang="en-US" dirty="0"/>
              <a:t>Overview</a:t>
            </a:r>
          </a:p>
        </p:txBody>
      </p:sp>
      <p:pic>
        <p:nvPicPr>
          <p:cNvPr id="7" name="Video Part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868738" y="1366838"/>
            <a:ext cx="7315200" cy="4114800"/>
          </a:xfrm>
        </p:spPr>
      </p:pic>
    </p:spTree>
    <p:extLst>
      <p:ext uri="{BB962C8B-B14F-4D97-AF65-F5344CB8AC3E}">
        <p14:creationId xmlns:p14="http://schemas.microsoft.com/office/powerpoint/2010/main" val="3265018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0E8E8B-29EA-0743-9763-72293556C4AA}"/>
              </a:ext>
            </a:extLst>
          </p:cNvPr>
          <p:cNvSpPr>
            <a:spLocks noGrp="1"/>
          </p:cNvSpPr>
          <p:nvPr>
            <p:ph type="title"/>
          </p:nvPr>
        </p:nvSpPr>
        <p:spPr/>
        <p:txBody>
          <a:bodyPr/>
          <a:lstStyle/>
          <a:p>
            <a:r>
              <a:rPr lang="en-US" dirty="0"/>
              <a:t>Reactions?</a:t>
            </a:r>
            <a:br>
              <a:rPr lang="en-US" dirty="0"/>
            </a:br>
            <a:r>
              <a:rPr lang="en-US" dirty="0"/>
              <a:t>Questions?</a:t>
            </a:r>
          </a:p>
        </p:txBody>
      </p:sp>
      <p:sp>
        <p:nvSpPr>
          <p:cNvPr id="3" name="Content Placeholder 2">
            <a:extLst>
              <a:ext uri="{FF2B5EF4-FFF2-40B4-BE49-F238E27FC236}">
                <a16:creationId xmlns:a16="http://schemas.microsoft.com/office/drawing/2014/main" xmlns="" id="{F683DCF9-FD75-B748-8DAE-0DC33262C28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3269676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Census 2020 Question</a:t>
            </a:r>
          </a:p>
        </p:txBody>
      </p:sp>
      <p:sp>
        <p:nvSpPr>
          <p:cNvPr id="3" name="Subtitle 2"/>
          <p:cNvSpPr>
            <a:spLocks noGrp="1"/>
          </p:cNvSpPr>
          <p:nvPr>
            <p:ph type="subTitle" idx="1"/>
          </p:nvPr>
        </p:nvSpPr>
        <p:spPr/>
        <p:txBody>
          <a:bodyPr/>
          <a:lstStyle/>
          <a:p>
            <a:r>
              <a:rPr lang="en-US" dirty="0"/>
              <a:t>13 Specific Questions on Every Census Form</a:t>
            </a:r>
          </a:p>
        </p:txBody>
      </p:sp>
    </p:spTree>
    <p:extLst>
      <p:ext uri="{BB962C8B-B14F-4D97-AF65-F5344CB8AC3E}">
        <p14:creationId xmlns:p14="http://schemas.microsoft.com/office/powerpoint/2010/main" val="3909643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Census Questions</a:t>
            </a:r>
            <a:br>
              <a:rPr lang="en-US" dirty="0"/>
            </a:br>
            <a:r>
              <a:rPr lang="en-US" dirty="0"/>
              <a:t>1-4</a:t>
            </a:r>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a:t>How many people were living or staying in this house, apartment, or mobile home on April 1, 2020?</a:t>
            </a:r>
          </a:p>
          <a:p>
            <a:pPr marL="502920" lvl="1" indent="0">
              <a:buNone/>
            </a:pPr>
            <a:r>
              <a:rPr lang="en-US" sz="2000" i="1" dirty="0"/>
              <a:t>Count everyone living and sleeping in your home most of the time, including young children, friends and roommates, even temporarily</a:t>
            </a:r>
            <a:endParaRPr lang="en-US" sz="2000" dirty="0"/>
          </a:p>
          <a:p>
            <a:pPr marL="457200" indent="-457200">
              <a:buFont typeface="+mj-lt"/>
              <a:buAutoNum type="arabicPeriod"/>
            </a:pPr>
            <a:r>
              <a:rPr lang="en-US" dirty="0"/>
              <a:t>Were there any additional people staying here on April 1, 2020, that you did not include in Question 1?</a:t>
            </a:r>
          </a:p>
          <a:p>
            <a:pPr marL="502920" lvl="1" indent="0">
              <a:buNone/>
            </a:pPr>
            <a:r>
              <a:rPr lang="en-US" sz="2000" i="1" dirty="0"/>
              <a:t>Mark all that apply: Children, related or unrelated, relatives, nonrelatives, and people staying temporarily.</a:t>
            </a:r>
            <a:endParaRPr lang="en-US" sz="2000" dirty="0"/>
          </a:p>
          <a:p>
            <a:pPr marL="457200" indent="-457200">
              <a:buFont typeface="+mj-lt"/>
              <a:buAutoNum type="arabicPeriod"/>
            </a:pPr>
            <a:r>
              <a:rPr lang="en-US" dirty="0"/>
              <a:t>Is this house, apartment, or mobile home (mark ONE box) ...</a:t>
            </a:r>
          </a:p>
          <a:p>
            <a:pPr marL="502920" lvl="1" indent="0">
              <a:buNone/>
            </a:pPr>
            <a:r>
              <a:rPr lang="en-US" sz="2000" i="1" dirty="0"/>
              <a:t>This question helps to produce statistics about homeownership and renting.</a:t>
            </a:r>
            <a:endParaRPr lang="en-US" sz="2000" dirty="0"/>
          </a:p>
          <a:p>
            <a:pPr marL="457200" indent="-457200">
              <a:buFont typeface="+mj-lt"/>
              <a:buAutoNum type="arabicPeriod"/>
            </a:pPr>
            <a:r>
              <a:rPr lang="en-US" dirty="0"/>
              <a:t>What is your telephone number?</a:t>
            </a:r>
          </a:p>
          <a:p>
            <a:pPr marL="502920" lvl="1" indent="0">
              <a:buNone/>
            </a:pPr>
            <a:r>
              <a:rPr lang="en-US" sz="2000" i="1" dirty="0"/>
              <a:t>The Census Bureau asks for a phone number in case there are questions about the census form.</a:t>
            </a:r>
          </a:p>
        </p:txBody>
      </p:sp>
    </p:spTree>
    <p:extLst>
      <p:ext uri="{BB962C8B-B14F-4D97-AF65-F5344CB8AC3E}">
        <p14:creationId xmlns:p14="http://schemas.microsoft.com/office/powerpoint/2010/main" val="525766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Census Questions </a:t>
            </a:r>
            <a:br>
              <a:rPr lang="en-US" dirty="0"/>
            </a:br>
            <a:r>
              <a:rPr lang="en-US" dirty="0"/>
              <a:t>5-9</a:t>
            </a:r>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eriod" startAt="5"/>
            </a:pPr>
            <a:r>
              <a:rPr lang="en-US" dirty="0"/>
              <a:t>What is Person 1's name?</a:t>
            </a:r>
          </a:p>
          <a:p>
            <a:pPr marL="502920" lvl="1" indent="0">
              <a:buNone/>
            </a:pPr>
            <a:r>
              <a:rPr lang="en-US" sz="2000" i="1" dirty="0"/>
              <a:t>If there is someone living there who pays the rent or owns the residence, start by listing him or her as person 1. If the owner or person who pays the rent doesn’t live here, start by listing any adult living here as Person 1.</a:t>
            </a:r>
            <a:endParaRPr lang="en-US" sz="2000" dirty="0"/>
          </a:p>
          <a:p>
            <a:pPr marL="457200" indent="-457200">
              <a:buFont typeface="+mj-lt"/>
              <a:buAutoNum type="arabicPeriod" startAt="5"/>
            </a:pPr>
            <a:r>
              <a:rPr lang="en-US" dirty="0"/>
              <a:t>What is Person 1's sex?</a:t>
            </a:r>
          </a:p>
          <a:p>
            <a:pPr marL="502920" lvl="1" indent="0">
              <a:buNone/>
            </a:pPr>
            <a:r>
              <a:rPr lang="en-US" sz="2000" i="1" dirty="0"/>
              <a:t>This question allows for the creation of statistics about males and females, which can be used in planning and funding government programs.</a:t>
            </a:r>
            <a:endParaRPr lang="en-US" sz="2000" dirty="0"/>
          </a:p>
          <a:p>
            <a:pPr marL="457200" indent="-457200">
              <a:buFont typeface="+mj-lt"/>
              <a:buAutoNum type="arabicPeriod" startAt="5"/>
            </a:pPr>
            <a:r>
              <a:rPr lang="en-US" dirty="0"/>
              <a:t>What is Person 1's age and what is Person 1's date of birth?</a:t>
            </a:r>
          </a:p>
          <a:p>
            <a:pPr marL="502920" lvl="1" indent="0">
              <a:buNone/>
            </a:pPr>
            <a:r>
              <a:rPr lang="en-US" sz="2000" i="1" dirty="0"/>
              <a:t>Person 1’s age as of April 1, 2020. For babies less than 1 year old, write 0. </a:t>
            </a:r>
            <a:endParaRPr lang="en-US" sz="2000" dirty="0"/>
          </a:p>
          <a:p>
            <a:pPr marL="457200" indent="-457200">
              <a:buFont typeface="+mj-lt"/>
              <a:buAutoNum type="arabicPeriod" startAt="5"/>
            </a:pPr>
            <a:r>
              <a:rPr lang="en-US" dirty="0"/>
              <a:t>Is Person 1 of Hispanic, Latino, or Spanish origin?</a:t>
            </a:r>
          </a:p>
          <a:p>
            <a:pPr marL="502920" lvl="1" indent="0">
              <a:buNone/>
            </a:pPr>
            <a:r>
              <a:rPr lang="en-US" sz="2000" i="1" dirty="0"/>
              <a:t>Responses help create statistics about this ethnic group. </a:t>
            </a:r>
            <a:endParaRPr lang="en-US" sz="2000" dirty="0"/>
          </a:p>
          <a:p>
            <a:pPr marL="457200" indent="-457200">
              <a:buFont typeface="+mj-lt"/>
              <a:buAutoNum type="arabicPeriod" startAt="5"/>
            </a:pPr>
            <a:r>
              <a:rPr lang="en-US" dirty="0"/>
              <a:t>What is Person 1's race? </a:t>
            </a:r>
          </a:p>
          <a:p>
            <a:pPr marL="502920" lvl="1" indent="0">
              <a:buNone/>
            </a:pPr>
            <a:r>
              <a:rPr lang="en-US" sz="2000" i="1" dirty="0"/>
              <a:t>Responses allow for creation of statistics about race and to analyze other statistics within racial groups. </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421965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Special Note about </a:t>
            </a:r>
            <a:br>
              <a:rPr lang="en-US" sz="3200" dirty="0"/>
            </a:br>
            <a:r>
              <a:rPr lang="en-US" sz="3200" dirty="0"/>
              <a:t>Questions 8 &amp; 9</a:t>
            </a:r>
          </a:p>
        </p:txBody>
      </p:sp>
      <p:sp>
        <p:nvSpPr>
          <p:cNvPr id="3" name="Content Placeholder 2"/>
          <p:cNvSpPr>
            <a:spLocks noGrp="1"/>
          </p:cNvSpPr>
          <p:nvPr>
            <p:ph idx="1"/>
          </p:nvPr>
        </p:nvSpPr>
        <p:spPr/>
        <p:txBody>
          <a:bodyPr>
            <a:normAutofit/>
          </a:bodyPr>
          <a:lstStyle/>
          <a:p>
            <a:r>
              <a:rPr lang="en-US" sz="2800" dirty="0"/>
              <a:t>For this Census, Hispanic origins are not races. Hispanic origin can be viewed as the heritage, nationality, lineage, or country of birth of the person or the person’s ancestors before arriving in the United States. People who identify as Hispanic, Latino or Spanish may be any race. </a:t>
            </a:r>
          </a:p>
          <a:p>
            <a:r>
              <a:rPr lang="en-US" sz="2800" dirty="0"/>
              <a:t>For Question 9, mark one or more boxes AND print origins</a:t>
            </a:r>
          </a:p>
        </p:txBody>
      </p:sp>
    </p:spTree>
    <p:extLst>
      <p:ext uri="{BB962C8B-B14F-4D97-AF65-F5344CB8AC3E}">
        <p14:creationId xmlns:p14="http://schemas.microsoft.com/office/powerpoint/2010/main" val="12403602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Census</a:t>
            </a:r>
            <a:br>
              <a:rPr lang="en-US" dirty="0"/>
            </a:br>
            <a:r>
              <a:rPr lang="en-US" dirty="0"/>
              <a:t>Questions </a:t>
            </a:r>
            <a:br>
              <a:rPr lang="en-US" dirty="0"/>
            </a:br>
            <a:r>
              <a:rPr lang="en-US" dirty="0"/>
              <a:t>10-13</a:t>
            </a:r>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eriod" startAt="10"/>
            </a:pPr>
            <a:r>
              <a:rPr lang="en-US" sz="2400" dirty="0"/>
              <a:t>Print name of Person 2.</a:t>
            </a:r>
          </a:p>
          <a:p>
            <a:pPr marL="502920" lvl="1" indent="0">
              <a:buNone/>
            </a:pPr>
            <a:r>
              <a:rPr lang="en-US" sz="2400" i="1" dirty="0"/>
              <a:t>The 2020 Census asks information about each member of the household. This question identifies the next person to refer to in the ensuing questions. This process repeats for each person in your home. </a:t>
            </a:r>
            <a:endParaRPr lang="en-US" sz="2400" dirty="0"/>
          </a:p>
          <a:p>
            <a:pPr marL="457200" indent="-457200">
              <a:buFont typeface="+mj-lt"/>
              <a:buAutoNum type="arabicPeriod" startAt="10"/>
            </a:pPr>
            <a:r>
              <a:rPr lang="en-US" sz="2400" dirty="0"/>
              <a:t>Does this person usually live or stay somewhere else? </a:t>
            </a:r>
          </a:p>
          <a:p>
            <a:pPr marL="502920" lvl="1" indent="0">
              <a:buNone/>
            </a:pPr>
            <a:r>
              <a:rPr lang="en-US" sz="2400" i="1" dirty="0"/>
              <a:t>Mark all that apply. This question helps ensure that the Census Bureau is counting everyone once, only once and in the right place. </a:t>
            </a:r>
          </a:p>
          <a:p>
            <a:pPr marL="457200" indent="-457200">
              <a:buFont typeface="+mj-lt"/>
              <a:buAutoNum type="arabicPeriod" startAt="10"/>
            </a:pPr>
            <a:endParaRPr lang="en-US" sz="2400" dirty="0"/>
          </a:p>
          <a:p>
            <a:pPr marL="457200" indent="-457200">
              <a:buFont typeface="+mj-lt"/>
              <a:buAutoNum type="arabicPeriod" startAt="10"/>
            </a:pPr>
            <a:r>
              <a:rPr lang="en-US" sz="2400" dirty="0"/>
              <a:t>How is this person related to Person 1?</a:t>
            </a:r>
          </a:p>
          <a:p>
            <a:pPr marL="502920" lvl="1" indent="0">
              <a:buNone/>
            </a:pPr>
            <a:r>
              <a:rPr lang="en-US" sz="2400" i="1" dirty="0"/>
              <a:t>This question allows the Census Bureau to develop data about families, households and other group. Relationship data is used in planning and funding government programs that support families, including people raising children alone. </a:t>
            </a:r>
          </a:p>
          <a:p>
            <a:pPr marL="457200" indent="-457200">
              <a:buFont typeface="+mj-lt"/>
              <a:buAutoNum type="arabicPeriod" startAt="10"/>
            </a:pPr>
            <a:endParaRPr lang="en-US" dirty="0"/>
          </a:p>
        </p:txBody>
      </p:sp>
    </p:spTree>
    <p:extLst>
      <p:ext uri="{BB962C8B-B14F-4D97-AF65-F5344CB8AC3E}">
        <p14:creationId xmlns:p14="http://schemas.microsoft.com/office/powerpoint/2010/main" val="5675166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1AFF3F-C6D8-5847-BE72-0A08DDBE4942}"/>
              </a:ext>
            </a:extLst>
          </p:cNvPr>
          <p:cNvSpPr>
            <a:spLocks noGrp="1"/>
          </p:cNvSpPr>
          <p:nvPr>
            <p:ph type="title"/>
          </p:nvPr>
        </p:nvSpPr>
        <p:spPr/>
        <p:txBody>
          <a:bodyPr/>
          <a:lstStyle/>
          <a:p>
            <a:r>
              <a:rPr lang="en-US" dirty="0"/>
              <a:t>More information</a:t>
            </a:r>
          </a:p>
        </p:txBody>
      </p:sp>
      <p:sp>
        <p:nvSpPr>
          <p:cNvPr id="3" name="Content Placeholder 2">
            <a:extLst>
              <a:ext uri="{FF2B5EF4-FFF2-40B4-BE49-F238E27FC236}">
                <a16:creationId xmlns:a16="http://schemas.microsoft.com/office/drawing/2014/main" xmlns="" id="{E25735EF-0E5F-7C43-A4EF-7E5C286B0CF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84192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Louisiana Challenges</a:t>
            </a:r>
          </a:p>
        </p:txBody>
      </p:sp>
      <p:sp>
        <p:nvSpPr>
          <p:cNvPr id="3" name="Content Placeholder 2"/>
          <p:cNvSpPr>
            <a:spLocks noGrp="1"/>
          </p:cNvSpPr>
          <p:nvPr>
            <p:ph idx="1"/>
          </p:nvPr>
        </p:nvSpPr>
        <p:spPr/>
        <p:txBody>
          <a:bodyPr>
            <a:normAutofit/>
          </a:bodyPr>
          <a:lstStyle/>
          <a:p>
            <a:r>
              <a:rPr lang="en-US" sz="2800" dirty="0">
                <a:solidFill>
                  <a:schemeClr val="tx2"/>
                </a:solidFill>
              </a:rPr>
              <a:t>Louisiana’s estimated population is 4.7 million.</a:t>
            </a:r>
          </a:p>
          <a:p>
            <a:endParaRPr lang="en-US" sz="2800" dirty="0">
              <a:solidFill>
                <a:schemeClr val="tx2"/>
              </a:solidFill>
            </a:endParaRPr>
          </a:p>
          <a:p>
            <a:r>
              <a:rPr lang="en-US" sz="2800" dirty="0">
                <a:solidFill>
                  <a:schemeClr val="tx2"/>
                </a:solidFill>
              </a:rPr>
              <a:t> Approximately 35% (1.6 million) people in Louisiana live in areas considered hard-to-count (HTC) by the Census Bureau.</a:t>
            </a:r>
          </a:p>
          <a:p>
            <a:endParaRPr lang="en-US" sz="2800" dirty="0">
              <a:solidFill>
                <a:schemeClr val="tx2"/>
              </a:solidFill>
            </a:endParaRPr>
          </a:p>
          <a:p>
            <a:r>
              <a:rPr lang="en-US" sz="2800" dirty="0">
                <a:solidFill>
                  <a:schemeClr val="tx2"/>
                </a:solidFill>
              </a:rPr>
              <a:t>Approximately 24% of Louisiana households reported either no Internet subscriptions or dial up only access based on the most recent estimates.</a:t>
            </a:r>
          </a:p>
        </p:txBody>
      </p:sp>
    </p:spTree>
    <p:extLst>
      <p:ext uri="{BB962C8B-B14F-4D97-AF65-F5344CB8AC3E}">
        <p14:creationId xmlns:p14="http://schemas.microsoft.com/office/powerpoint/2010/main" val="1340812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at Stake for Louisiana?</a:t>
            </a:r>
          </a:p>
        </p:txBody>
      </p:sp>
      <p:sp>
        <p:nvSpPr>
          <p:cNvPr id="3" name="Content Placeholder 2"/>
          <p:cNvSpPr>
            <a:spLocks noGrp="1"/>
          </p:cNvSpPr>
          <p:nvPr>
            <p:ph idx="1"/>
          </p:nvPr>
        </p:nvSpPr>
        <p:spPr>
          <a:xfrm>
            <a:off x="3869268" y="864109"/>
            <a:ext cx="7315200" cy="1703728"/>
          </a:xfrm>
        </p:spPr>
        <p:txBody>
          <a:bodyPr>
            <a:normAutofit fontScale="85000" lnSpcReduction="20000"/>
          </a:bodyPr>
          <a:lstStyle/>
          <a:p>
            <a:r>
              <a:rPr lang="en-US" sz="2800" dirty="0"/>
              <a:t>A study conducted by the Urban Institute estimated that 62,300 people in Louisiana could be missed in the 2020 Census.</a:t>
            </a:r>
          </a:p>
          <a:p>
            <a:r>
              <a:rPr lang="en-US" sz="2800" dirty="0"/>
              <a:t>At $2,291 per person, Louisiana could lose $143 million in federal funding annually for the next decade.</a:t>
            </a:r>
          </a:p>
          <a:p>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07742836"/>
              </p:ext>
            </p:extLst>
          </p:nvPr>
        </p:nvGraphicFramePr>
        <p:xfrm>
          <a:off x="3710487" y="3224871"/>
          <a:ext cx="7624294" cy="2468880"/>
        </p:xfrm>
        <a:graphic>
          <a:graphicData uri="http://schemas.openxmlformats.org/drawingml/2006/table">
            <a:tbl>
              <a:tblPr firstRow="1" bandRow="1">
                <a:tableStyleId>{5C22544A-7EE6-4342-B048-85BDC9FD1C3A}</a:tableStyleId>
              </a:tblPr>
              <a:tblGrid>
                <a:gridCol w="3812147">
                  <a:extLst>
                    <a:ext uri="{9D8B030D-6E8A-4147-A177-3AD203B41FA5}">
                      <a16:colId xmlns:a16="http://schemas.microsoft.com/office/drawing/2014/main" xmlns="" val="20000"/>
                    </a:ext>
                  </a:extLst>
                </a:gridCol>
                <a:gridCol w="3812147">
                  <a:extLst>
                    <a:ext uri="{9D8B030D-6E8A-4147-A177-3AD203B41FA5}">
                      <a16:colId xmlns:a16="http://schemas.microsoft.com/office/drawing/2014/main" xmlns="" val="20001"/>
                    </a:ext>
                  </a:extLst>
                </a:gridCol>
              </a:tblGrid>
              <a:tr h="353957">
                <a:tc>
                  <a:txBody>
                    <a:bodyPr/>
                    <a:lstStyle/>
                    <a:p>
                      <a:pPr algn="ctr"/>
                      <a:r>
                        <a:rPr lang="en-US" dirty="0"/>
                        <a:t>Ethnic Group/HTC</a:t>
                      </a:r>
                      <a:r>
                        <a:rPr lang="en-US" baseline="0" dirty="0"/>
                        <a:t> Group</a:t>
                      </a:r>
                      <a:endParaRPr lang="en-US" dirty="0"/>
                    </a:p>
                  </a:txBody>
                  <a:tcPr/>
                </a:tc>
                <a:tc>
                  <a:txBody>
                    <a:bodyPr/>
                    <a:lstStyle/>
                    <a:p>
                      <a:pPr algn="ctr"/>
                      <a:r>
                        <a:rPr lang="en-US" dirty="0"/>
                        <a:t>Estimated 2020 Undercount</a:t>
                      </a:r>
                    </a:p>
                  </a:txBody>
                  <a:tcPr/>
                </a:tc>
                <a:extLst>
                  <a:ext uri="{0D108BD9-81ED-4DB2-BD59-A6C34878D82A}">
                    <a16:rowId xmlns:a16="http://schemas.microsoft.com/office/drawing/2014/main" xmlns="" val="10000"/>
                  </a:ext>
                </a:extLst>
              </a:tr>
              <a:tr h="353957">
                <a:tc>
                  <a:txBody>
                    <a:bodyPr/>
                    <a:lstStyle/>
                    <a:p>
                      <a:pPr algn="ctr"/>
                      <a:r>
                        <a:rPr lang="en-US" dirty="0"/>
                        <a:t>Black</a:t>
                      </a:r>
                    </a:p>
                  </a:txBody>
                  <a:tcPr/>
                </a:tc>
                <a:tc>
                  <a:txBody>
                    <a:bodyPr/>
                    <a:lstStyle/>
                    <a:p>
                      <a:pPr algn="ctr"/>
                      <a:r>
                        <a:rPr lang="en-US" dirty="0"/>
                        <a:t>-54,900</a:t>
                      </a:r>
                    </a:p>
                  </a:txBody>
                  <a:tcPr/>
                </a:tc>
                <a:extLst>
                  <a:ext uri="{0D108BD9-81ED-4DB2-BD59-A6C34878D82A}">
                    <a16:rowId xmlns:a16="http://schemas.microsoft.com/office/drawing/2014/main" xmlns="" val="10001"/>
                  </a:ext>
                </a:extLst>
              </a:tr>
              <a:tr h="353957">
                <a:tc>
                  <a:txBody>
                    <a:bodyPr/>
                    <a:lstStyle/>
                    <a:p>
                      <a:pPr algn="ctr"/>
                      <a:r>
                        <a:rPr lang="en-US" dirty="0"/>
                        <a:t>Hispanic/</a:t>
                      </a:r>
                      <a:r>
                        <a:rPr lang="en-US" dirty="0" err="1"/>
                        <a:t>Latinx</a:t>
                      </a:r>
                      <a:endParaRPr lang="en-US" dirty="0"/>
                    </a:p>
                  </a:txBody>
                  <a:tcPr/>
                </a:tc>
                <a:tc>
                  <a:txBody>
                    <a:bodyPr/>
                    <a:lstStyle/>
                    <a:p>
                      <a:pPr algn="ctr"/>
                      <a:r>
                        <a:rPr lang="en-US" dirty="0"/>
                        <a:t>-9,600</a:t>
                      </a:r>
                    </a:p>
                  </a:txBody>
                  <a:tcPr/>
                </a:tc>
                <a:extLst>
                  <a:ext uri="{0D108BD9-81ED-4DB2-BD59-A6C34878D82A}">
                    <a16:rowId xmlns:a16="http://schemas.microsoft.com/office/drawing/2014/main" xmlns="" val="10002"/>
                  </a:ext>
                </a:extLst>
              </a:tr>
              <a:tr h="353957">
                <a:tc>
                  <a:txBody>
                    <a:bodyPr/>
                    <a:lstStyle/>
                    <a:p>
                      <a:pPr algn="ctr"/>
                      <a:r>
                        <a:rPr lang="en-US" dirty="0"/>
                        <a:t>Asian, Native Hawaiian</a:t>
                      </a:r>
                      <a:r>
                        <a:rPr lang="en-US" baseline="0" dirty="0"/>
                        <a:t> or Pacific Islander</a:t>
                      </a:r>
                      <a:endParaRPr lang="en-US" dirty="0"/>
                    </a:p>
                  </a:txBody>
                  <a:tcPr/>
                </a:tc>
                <a:tc>
                  <a:txBody>
                    <a:bodyPr/>
                    <a:lstStyle/>
                    <a:p>
                      <a:pPr algn="ctr"/>
                      <a:r>
                        <a:rPr lang="en-US" dirty="0"/>
                        <a:t>-1,100</a:t>
                      </a:r>
                    </a:p>
                  </a:txBody>
                  <a:tcPr/>
                </a:tc>
                <a:extLst>
                  <a:ext uri="{0D108BD9-81ED-4DB2-BD59-A6C34878D82A}">
                    <a16:rowId xmlns:a16="http://schemas.microsoft.com/office/drawing/2014/main" xmlns="" val="10003"/>
                  </a:ext>
                </a:extLst>
              </a:tr>
              <a:tr h="353957">
                <a:tc>
                  <a:txBody>
                    <a:bodyPr/>
                    <a:lstStyle/>
                    <a:p>
                      <a:pPr algn="ctr"/>
                      <a:r>
                        <a:rPr lang="en-US" dirty="0"/>
                        <a:t>Alaskan Indian or</a:t>
                      </a:r>
                      <a:r>
                        <a:rPr lang="en-US" baseline="0" dirty="0"/>
                        <a:t> Native American</a:t>
                      </a:r>
                      <a:endParaRPr lang="en-US" dirty="0"/>
                    </a:p>
                  </a:txBody>
                  <a:tcPr/>
                </a:tc>
                <a:tc>
                  <a:txBody>
                    <a:bodyPr/>
                    <a:lstStyle/>
                    <a:p>
                      <a:pPr algn="ctr"/>
                      <a:r>
                        <a:rPr lang="en-US" dirty="0"/>
                        <a:t>-800</a:t>
                      </a:r>
                    </a:p>
                  </a:txBody>
                  <a:tcPr/>
                </a:tc>
                <a:extLst>
                  <a:ext uri="{0D108BD9-81ED-4DB2-BD59-A6C34878D82A}">
                    <a16:rowId xmlns:a16="http://schemas.microsoft.com/office/drawing/2014/main" xmlns="" val="10004"/>
                  </a:ext>
                </a:extLst>
              </a:tr>
              <a:tr h="353957">
                <a:tc>
                  <a:txBody>
                    <a:bodyPr/>
                    <a:lstStyle/>
                    <a:p>
                      <a:pPr algn="ctr"/>
                      <a:r>
                        <a:rPr lang="en-US" dirty="0"/>
                        <a:t>Age 0-4</a:t>
                      </a:r>
                    </a:p>
                  </a:txBody>
                  <a:tcPr/>
                </a:tc>
                <a:tc>
                  <a:txBody>
                    <a:bodyPr/>
                    <a:lstStyle/>
                    <a:p>
                      <a:pPr algn="ctr"/>
                      <a:r>
                        <a:rPr lang="en-US" dirty="0"/>
                        <a:t>20,600</a:t>
                      </a:r>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6479760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t>
            </a:r>
            <a:br>
              <a:rPr lang="en-US" dirty="0"/>
            </a:br>
            <a:r>
              <a:rPr lang="en-US" dirty="0"/>
              <a:t>to the </a:t>
            </a:r>
            <a:br>
              <a:rPr lang="en-US" dirty="0"/>
            </a:br>
            <a:r>
              <a:rPr lang="en-US" dirty="0"/>
              <a:t>2020 Census</a:t>
            </a:r>
          </a:p>
        </p:txBody>
      </p:sp>
      <p:sp>
        <p:nvSpPr>
          <p:cNvPr id="3" name="Content Placeholder 2"/>
          <p:cNvSpPr>
            <a:spLocks noGrp="1"/>
          </p:cNvSpPr>
          <p:nvPr>
            <p:ph idx="1"/>
          </p:nvPr>
        </p:nvSpPr>
        <p:spPr/>
        <p:txBody>
          <a:bodyPr>
            <a:normAutofit lnSpcReduction="10000"/>
          </a:bodyPr>
          <a:lstStyle/>
          <a:p>
            <a:r>
              <a:rPr lang="en-US" sz="2800" dirty="0"/>
              <a:t>The Census will be nearly entirely online for the first time ever</a:t>
            </a:r>
          </a:p>
          <a:p>
            <a:r>
              <a:rPr lang="en-US" sz="2800" dirty="0"/>
              <a:t>The budget for enumerators has been cut</a:t>
            </a:r>
          </a:p>
          <a:p>
            <a:r>
              <a:rPr lang="en-US" sz="2800" dirty="0"/>
              <a:t>The administration has redlined 39,000 Questionnaire assistance centers in favor of a roving – response team</a:t>
            </a:r>
          </a:p>
          <a:p>
            <a:r>
              <a:rPr lang="en-US" sz="2800" dirty="0"/>
              <a:t>Prison gerrymandering</a:t>
            </a:r>
          </a:p>
          <a:p>
            <a:r>
              <a:rPr lang="en-US" sz="2800" dirty="0"/>
              <a:t>The Citizenship Question</a:t>
            </a:r>
          </a:p>
          <a:p>
            <a:r>
              <a:rPr lang="en-US" sz="2800" dirty="0"/>
              <a:t>Disinformation campaigns</a:t>
            </a:r>
          </a:p>
          <a:p>
            <a:r>
              <a:rPr lang="en-US" sz="2800" dirty="0"/>
              <a:t>Historically over counts white homeowners and undercounts everyone else</a:t>
            </a:r>
          </a:p>
          <a:p>
            <a:endParaRPr lang="en-US" dirty="0"/>
          </a:p>
        </p:txBody>
      </p:sp>
    </p:spTree>
    <p:extLst>
      <p:ext uri="{BB962C8B-B14F-4D97-AF65-F5344CB8AC3E}">
        <p14:creationId xmlns:p14="http://schemas.microsoft.com/office/powerpoint/2010/main" val="1174471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2020 Census?</a:t>
            </a:r>
          </a:p>
        </p:txBody>
      </p:sp>
      <p:sp>
        <p:nvSpPr>
          <p:cNvPr id="3" name="Content Placeholder 2"/>
          <p:cNvSpPr>
            <a:spLocks noGrp="1"/>
          </p:cNvSpPr>
          <p:nvPr>
            <p:ph idx="1"/>
          </p:nvPr>
        </p:nvSpPr>
        <p:spPr/>
        <p:txBody>
          <a:bodyPr>
            <a:normAutofit/>
          </a:bodyPr>
          <a:lstStyle/>
          <a:p>
            <a:r>
              <a:rPr lang="en-US" sz="3200" dirty="0"/>
              <a:t>Every 10 years, the U.S. Constitution requires that every person living in the United States be counted.</a:t>
            </a:r>
          </a:p>
          <a:p>
            <a:r>
              <a:rPr lang="en-US" sz="3200" dirty="0"/>
              <a:t>It is mandated, by law, that everyone, regardless of citizenship, be counted.</a:t>
            </a:r>
          </a:p>
          <a:p>
            <a:r>
              <a:rPr lang="en-US" sz="3200" dirty="0"/>
              <a:t>The results of the Census direct state and federal fund distribution resources, and political representation.</a:t>
            </a:r>
          </a:p>
        </p:txBody>
      </p:sp>
    </p:spTree>
    <p:extLst>
      <p:ext uri="{BB962C8B-B14F-4D97-AF65-F5344CB8AC3E}">
        <p14:creationId xmlns:p14="http://schemas.microsoft.com/office/powerpoint/2010/main" val="52258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Hard-to- Count</a:t>
            </a:r>
            <a:br>
              <a:rPr lang="en-US" dirty="0"/>
            </a:br>
            <a:r>
              <a:rPr lang="en-US" dirty="0"/>
              <a:t>(HTC)</a:t>
            </a:r>
            <a:br>
              <a:rPr lang="en-US" dirty="0"/>
            </a:br>
            <a:r>
              <a:rPr lang="en-US" dirty="0"/>
              <a:t>Populations</a:t>
            </a:r>
          </a:p>
        </p:txBody>
      </p:sp>
      <p:sp>
        <p:nvSpPr>
          <p:cNvPr id="3" name="Content Placeholder 2"/>
          <p:cNvSpPr>
            <a:spLocks noGrp="1"/>
          </p:cNvSpPr>
          <p:nvPr>
            <p:ph idx="1"/>
          </p:nvPr>
        </p:nvSpPr>
        <p:spPr/>
        <p:txBody>
          <a:bodyPr>
            <a:noAutofit/>
          </a:bodyPr>
          <a:lstStyle/>
          <a:p>
            <a:r>
              <a:rPr lang="en-US" sz="2400" dirty="0"/>
              <a:t>Young children</a:t>
            </a:r>
          </a:p>
          <a:p>
            <a:r>
              <a:rPr lang="en-US" sz="2400" dirty="0"/>
              <a:t>Highly mobile persons</a:t>
            </a:r>
          </a:p>
          <a:p>
            <a:r>
              <a:rPr lang="en-US" sz="2400" dirty="0"/>
              <a:t>Racial &amp; ethnic minorities</a:t>
            </a:r>
          </a:p>
          <a:p>
            <a:r>
              <a:rPr lang="en-US" sz="2400" dirty="0"/>
              <a:t>Non-English speakers</a:t>
            </a:r>
          </a:p>
          <a:p>
            <a:r>
              <a:rPr lang="en-US" sz="2400" dirty="0"/>
              <a:t>Low income persons</a:t>
            </a:r>
          </a:p>
          <a:p>
            <a:r>
              <a:rPr lang="en-US" sz="2400" dirty="0"/>
              <a:t>Persons experiencing homelessness</a:t>
            </a:r>
          </a:p>
          <a:p>
            <a:r>
              <a:rPr lang="en-US" sz="2400" dirty="0"/>
              <a:t>Undocumented persons</a:t>
            </a:r>
          </a:p>
          <a:p>
            <a:r>
              <a:rPr lang="en-US" sz="2400" dirty="0"/>
              <a:t>Persons who distrust the</a:t>
            </a:r>
          </a:p>
          <a:p>
            <a:r>
              <a:rPr lang="en-US" sz="2400" dirty="0"/>
              <a:t>Government</a:t>
            </a:r>
          </a:p>
          <a:p>
            <a:r>
              <a:rPr lang="en-US" sz="2400" dirty="0"/>
              <a:t>LGBTQ persons</a:t>
            </a:r>
          </a:p>
          <a:p>
            <a:r>
              <a:rPr lang="en-US" sz="2400" dirty="0"/>
              <a:t>Persons with mental or physical disabilities</a:t>
            </a:r>
          </a:p>
          <a:p>
            <a:r>
              <a:rPr lang="en-US" sz="2400" dirty="0"/>
              <a:t>Persons who don’t live in traditional housing</a:t>
            </a:r>
          </a:p>
        </p:txBody>
      </p:sp>
    </p:spTree>
    <p:extLst>
      <p:ext uri="{BB962C8B-B14F-4D97-AF65-F5344CB8AC3E}">
        <p14:creationId xmlns:p14="http://schemas.microsoft.com/office/powerpoint/2010/main" val="64382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a:t>
            </a:r>
            <a:br>
              <a:rPr lang="en-US" dirty="0"/>
            </a:br>
            <a:r>
              <a:rPr lang="en-US" dirty="0"/>
              <a:t>Resources</a:t>
            </a:r>
          </a:p>
        </p:txBody>
      </p:sp>
      <p:sp>
        <p:nvSpPr>
          <p:cNvPr id="3" name="Content Placeholder 2"/>
          <p:cNvSpPr>
            <a:spLocks noGrp="1"/>
          </p:cNvSpPr>
          <p:nvPr>
            <p:ph idx="1"/>
          </p:nvPr>
        </p:nvSpPr>
        <p:spPr/>
        <p:txBody>
          <a:bodyPr/>
          <a:lstStyle/>
          <a:p>
            <a:r>
              <a:rPr lang="en-US" sz="3200" dirty="0"/>
              <a:t>Census2020.gov</a:t>
            </a:r>
          </a:p>
          <a:p>
            <a:r>
              <a:rPr lang="en-US" sz="3200" dirty="0" err="1"/>
              <a:t>Faircount.org</a:t>
            </a:r>
            <a:endParaRPr lang="en-US" sz="3200" dirty="0"/>
          </a:p>
          <a:p>
            <a:r>
              <a:rPr lang="en-US" sz="3200" dirty="0" err="1"/>
              <a:t>UrbanleagueLa.org</a:t>
            </a:r>
            <a:endParaRPr lang="en-US" sz="3200" dirty="0"/>
          </a:p>
          <a:p>
            <a:r>
              <a:rPr lang="en-US" sz="3200" dirty="0"/>
              <a:t>Others</a:t>
            </a:r>
            <a:r>
              <a:rPr lang="mr-IN" sz="3200" dirty="0"/>
              <a:t>…</a:t>
            </a:r>
            <a:endParaRPr lang="en-US" sz="3200" dirty="0"/>
          </a:p>
          <a:p>
            <a:endParaRPr lang="en-US" dirty="0"/>
          </a:p>
        </p:txBody>
      </p:sp>
    </p:spTree>
    <p:extLst>
      <p:ext uri="{BB962C8B-B14F-4D97-AF65-F5344CB8AC3E}">
        <p14:creationId xmlns:p14="http://schemas.microsoft.com/office/powerpoint/2010/main" val="13764006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Census </a:t>
            </a:r>
            <a:br>
              <a:rPr lang="en-US" dirty="0"/>
            </a:br>
            <a:r>
              <a:rPr lang="en-US" dirty="0"/>
              <a:t>Questions</a:t>
            </a:r>
          </a:p>
        </p:txBody>
      </p:sp>
      <p:pic>
        <p:nvPicPr>
          <p:cNvPr id="4" name="Video Part 2.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605842" y="833377"/>
            <a:ext cx="7913762" cy="4451491"/>
          </a:xfrm>
        </p:spPr>
      </p:pic>
    </p:spTree>
    <p:extLst>
      <p:ext uri="{BB962C8B-B14F-4D97-AF65-F5344CB8AC3E}">
        <p14:creationId xmlns:p14="http://schemas.microsoft.com/office/powerpoint/2010/main" val="2014443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Complete </a:t>
            </a:r>
            <a:br>
              <a:rPr lang="en-US" dirty="0"/>
            </a:br>
            <a:r>
              <a:rPr lang="en-US" dirty="0"/>
              <a:t>the </a:t>
            </a:r>
            <a:br>
              <a:rPr lang="en-US" dirty="0"/>
            </a:br>
            <a:r>
              <a:rPr lang="en-US" dirty="0"/>
              <a:t>Census </a:t>
            </a:r>
            <a:br>
              <a:rPr lang="en-US" dirty="0"/>
            </a:br>
            <a:r>
              <a:rPr lang="en-US" dirty="0"/>
              <a:t>Online</a:t>
            </a:r>
          </a:p>
        </p:txBody>
      </p:sp>
      <p:pic>
        <p:nvPicPr>
          <p:cNvPr id="7" name="Video 3.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564057" y="846045"/>
            <a:ext cx="7964328" cy="4479934"/>
          </a:xfrm>
        </p:spPr>
      </p:pic>
    </p:spTree>
    <p:extLst>
      <p:ext uri="{BB962C8B-B14F-4D97-AF65-F5344CB8AC3E}">
        <p14:creationId xmlns:p14="http://schemas.microsoft.com/office/powerpoint/2010/main" val="2366638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BEF1FF-E920-2346-A71C-C65A9967B44E}"/>
              </a:ext>
            </a:extLst>
          </p:cNvPr>
          <p:cNvSpPr>
            <a:spLocks noGrp="1"/>
          </p:cNvSpPr>
          <p:nvPr>
            <p:ph type="title"/>
          </p:nvPr>
        </p:nvSpPr>
        <p:spPr/>
        <p:txBody>
          <a:bodyPr/>
          <a:lstStyle/>
          <a:p>
            <a:r>
              <a:rPr lang="en-US" dirty="0"/>
              <a:t>Why complete every answer?</a:t>
            </a:r>
          </a:p>
        </p:txBody>
      </p:sp>
      <p:sp>
        <p:nvSpPr>
          <p:cNvPr id="3" name="Content Placeholder 2">
            <a:extLst>
              <a:ext uri="{FF2B5EF4-FFF2-40B4-BE49-F238E27FC236}">
                <a16:creationId xmlns:a16="http://schemas.microsoft.com/office/drawing/2014/main" xmlns="" id="{8E571166-1B5E-9849-8D4A-45C36C518388}"/>
              </a:ext>
            </a:extLst>
          </p:cNvPr>
          <p:cNvSpPr>
            <a:spLocks noGrp="1"/>
          </p:cNvSpPr>
          <p:nvPr>
            <p:ph idx="1"/>
          </p:nvPr>
        </p:nvSpPr>
        <p:spPr/>
        <p:txBody>
          <a:bodyPr>
            <a:normAutofit/>
          </a:bodyPr>
          <a:lstStyle/>
          <a:p>
            <a:pPr marL="0" indent="0" algn="ctr">
              <a:buNone/>
            </a:pPr>
            <a:r>
              <a:rPr lang="en-US" sz="3600" dirty="0"/>
              <a:t>$1.5 trillion in local, state and federal funding is at stake</a:t>
            </a:r>
          </a:p>
          <a:p>
            <a:pPr marL="0" indent="0" algn="ctr">
              <a:buNone/>
            </a:pPr>
            <a:r>
              <a:rPr lang="en-US" sz="2800" dirty="0"/>
              <a:t>Important funding is determined by the Census statistics</a:t>
            </a:r>
          </a:p>
          <a:p>
            <a:pPr lvl="1"/>
            <a:endParaRPr lang="en-US" sz="2400" dirty="0"/>
          </a:p>
          <a:p>
            <a:pPr lvl="1"/>
            <a:r>
              <a:rPr lang="en-US" sz="2400" dirty="0" err="1"/>
              <a:t>Headstart</a:t>
            </a:r>
            <a:r>
              <a:rPr lang="en-US" sz="2400" dirty="0"/>
              <a:t> funding determined by the number of children counted</a:t>
            </a:r>
          </a:p>
          <a:p>
            <a:pPr lvl="1"/>
            <a:r>
              <a:rPr lang="en-US" sz="2400" dirty="0"/>
              <a:t>Disaster relief funds determined after a disaster by using Census data on home ownership</a:t>
            </a:r>
          </a:p>
          <a:p>
            <a:pPr lvl="1"/>
            <a:r>
              <a:rPr lang="en-US" sz="2400" dirty="0"/>
              <a:t>Rental assistance programs determined by number of renters counted through Census</a:t>
            </a:r>
          </a:p>
        </p:txBody>
      </p:sp>
    </p:spTree>
    <p:extLst>
      <p:ext uri="{BB962C8B-B14F-4D97-AF65-F5344CB8AC3E}">
        <p14:creationId xmlns:p14="http://schemas.microsoft.com/office/powerpoint/2010/main" val="21521052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00833" y="1377863"/>
          <a:ext cx="11361107" cy="5374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764088" y="275573"/>
            <a:ext cx="10384076" cy="954107"/>
          </a:xfrm>
          <a:prstGeom prst="rect">
            <a:avLst/>
          </a:prstGeom>
          <a:solidFill>
            <a:schemeClr val="accent1"/>
          </a:solidFill>
        </p:spPr>
        <p:txBody>
          <a:bodyPr wrap="square" rtlCol="0">
            <a:spAutoFit/>
          </a:bodyPr>
          <a:lstStyle/>
          <a:p>
            <a:pPr algn="ctr"/>
            <a:r>
              <a:rPr lang="en-US" sz="2800" b="1">
                <a:solidFill>
                  <a:schemeClr val="bg1"/>
                </a:solidFill>
              </a:rPr>
              <a:t>The 2020 Census will direct roughly $1.5 trillion annually to communities through more than 30 federal programs.</a:t>
            </a:r>
          </a:p>
        </p:txBody>
      </p:sp>
    </p:spTree>
    <p:extLst>
      <p:ext uri="{BB962C8B-B14F-4D97-AF65-F5344CB8AC3E}">
        <p14:creationId xmlns:p14="http://schemas.microsoft.com/office/powerpoint/2010/main" val="17967963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 I Have to Answer Every Question?</a:t>
            </a:r>
          </a:p>
        </p:txBody>
      </p:sp>
      <p:sp>
        <p:nvSpPr>
          <p:cNvPr id="3" name="Content Placeholder 2"/>
          <p:cNvSpPr>
            <a:spLocks noGrp="1"/>
          </p:cNvSpPr>
          <p:nvPr>
            <p:ph idx="1"/>
          </p:nvPr>
        </p:nvSpPr>
        <p:spPr/>
        <p:txBody>
          <a:bodyPr>
            <a:normAutofit/>
          </a:bodyPr>
          <a:lstStyle/>
          <a:p>
            <a:r>
              <a:rPr lang="en-US" sz="2800" dirty="0"/>
              <a:t>Every answer is important to the distribution of funding.</a:t>
            </a:r>
          </a:p>
          <a:p>
            <a:r>
              <a:rPr lang="en-US" sz="2800" dirty="0"/>
              <a:t>Online may not allow submission if all questions are not fully answered.</a:t>
            </a:r>
          </a:p>
          <a:p>
            <a:r>
              <a:rPr lang="en-US" sz="2800" dirty="0"/>
              <a:t>An incomplete Census may result in a follow up visit from a Census counter. </a:t>
            </a:r>
          </a:p>
          <a:p>
            <a:r>
              <a:rPr lang="en-US" sz="2800" dirty="0"/>
              <a:t>Failure to respond to the Census or skipping questions carries a possible $100 fine</a:t>
            </a:r>
          </a:p>
        </p:txBody>
      </p:sp>
    </p:spTree>
    <p:extLst>
      <p:ext uri="{BB962C8B-B14F-4D97-AF65-F5344CB8AC3E}">
        <p14:creationId xmlns:p14="http://schemas.microsoft.com/office/powerpoint/2010/main" val="3779764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Census </a:t>
            </a:r>
            <a:br>
              <a:rPr lang="en-US" dirty="0"/>
            </a:br>
            <a:r>
              <a:rPr lang="en-US" dirty="0"/>
              <a:t>Dates</a:t>
            </a:r>
          </a:p>
        </p:txBody>
      </p:sp>
      <p:sp>
        <p:nvSpPr>
          <p:cNvPr id="3" name="Content Placeholder 2"/>
          <p:cNvSpPr>
            <a:spLocks noGrp="1"/>
          </p:cNvSpPr>
          <p:nvPr>
            <p:ph idx="1"/>
          </p:nvPr>
        </p:nvSpPr>
        <p:spPr/>
        <p:txBody>
          <a:bodyPr>
            <a:noAutofit/>
          </a:bodyPr>
          <a:lstStyle/>
          <a:p>
            <a:r>
              <a:rPr lang="en-US" sz="2800" b="1" dirty="0"/>
              <a:t>March 12-20: </a:t>
            </a:r>
            <a:r>
              <a:rPr lang="en-US" sz="2800" dirty="0"/>
              <a:t>Households begin receiving official Census Bureau mail with Census ID numbers for the household. Detailed information on how to respond to the 2020 Census will be included. Online questionnaires can be filled out once you have received this letter.</a:t>
            </a:r>
          </a:p>
          <a:p>
            <a:r>
              <a:rPr lang="en-US" sz="2800" b="1" dirty="0"/>
              <a:t>April 1: </a:t>
            </a:r>
            <a:r>
              <a:rPr lang="en-US" sz="2800" dirty="0"/>
              <a:t>Census Day 2020. By this date, every home will receive an invitation to participate in the 2020 Census and can fill out Census form. </a:t>
            </a:r>
          </a:p>
          <a:p>
            <a:r>
              <a:rPr lang="en-US" sz="2800" b="1" dirty="0"/>
              <a:t>May- July: </a:t>
            </a:r>
            <a:r>
              <a:rPr lang="en-US" sz="2800" dirty="0"/>
              <a:t>Census takers will begin visiting homes that haven’t responded to the 2020 Census to help make sure everyone is counted. </a:t>
            </a:r>
          </a:p>
        </p:txBody>
      </p:sp>
    </p:spTree>
    <p:extLst>
      <p:ext uri="{BB962C8B-B14F-4D97-AF65-F5344CB8AC3E}">
        <p14:creationId xmlns:p14="http://schemas.microsoft.com/office/powerpoint/2010/main" val="102336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xmlns=""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Frame</Template>
  <TotalTime>1738</TotalTime>
  <Words>2911</Words>
  <Application>Microsoft Office PowerPoint</Application>
  <PresentationFormat>Custom</PresentationFormat>
  <Paragraphs>278</Paragraphs>
  <Slides>31</Slides>
  <Notes>20</Notes>
  <HiddenSlides>0</HiddenSlides>
  <MMClips>3</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Frame</vt:lpstr>
      <vt:lpstr>Census Count 2020 </vt:lpstr>
      <vt:lpstr> Census  Overview</vt:lpstr>
      <vt:lpstr>What is the 2020 Census?</vt:lpstr>
      <vt:lpstr> Census  Questions</vt:lpstr>
      <vt:lpstr>How to Complete  the  Census  Online</vt:lpstr>
      <vt:lpstr>Why complete every answer?</vt:lpstr>
      <vt:lpstr>PowerPoint Presentation</vt:lpstr>
      <vt:lpstr>Do I Have to Answer Every Question?</vt:lpstr>
      <vt:lpstr>Important Census  Dates</vt:lpstr>
      <vt:lpstr>Confidentiality</vt:lpstr>
      <vt:lpstr>Using Math to Keep Information Confidential </vt:lpstr>
      <vt:lpstr>The Census Will Never Ask…</vt:lpstr>
      <vt:lpstr>Who  Can and Cannot  Access Data</vt:lpstr>
      <vt:lpstr>Why are Such Efforts Taken to Protect Privacy?</vt:lpstr>
      <vt:lpstr>Reactions? Questions?</vt:lpstr>
      <vt:lpstr>How Congregations can Help</vt:lpstr>
      <vt:lpstr>More ways  Congregations can Help</vt:lpstr>
      <vt:lpstr>Messaging the Census to Your Congregation</vt:lpstr>
      <vt:lpstr>Why are Faith-Based Organizations Key to a Complete Count?</vt:lpstr>
      <vt:lpstr>Reactions? Questions?</vt:lpstr>
      <vt:lpstr>Census 2020 Question</vt:lpstr>
      <vt:lpstr>Census Questions 1-4</vt:lpstr>
      <vt:lpstr>Census Questions  5-9</vt:lpstr>
      <vt:lpstr>Special Note about  Questions 8 &amp; 9</vt:lpstr>
      <vt:lpstr>Census Questions  10-13</vt:lpstr>
      <vt:lpstr>More information</vt:lpstr>
      <vt:lpstr>Louisiana Challenges</vt:lpstr>
      <vt:lpstr>What’s at Stake for Louisiana?</vt:lpstr>
      <vt:lpstr>Challenges  to the  2020 Census</vt:lpstr>
      <vt:lpstr>Hard-to- Count (HTC) Populations</vt:lpstr>
      <vt:lpstr>Additional  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Spirt &amp; Justice</dc:title>
  <dc:creator>Bailey Mill</dc:creator>
  <cp:lastModifiedBy>AFT</cp:lastModifiedBy>
  <cp:revision>55</cp:revision>
  <dcterms:created xsi:type="dcterms:W3CDTF">2020-02-17T16:48:22Z</dcterms:created>
  <dcterms:modified xsi:type="dcterms:W3CDTF">2020-03-11T16:18:52Z</dcterms:modified>
</cp:coreProperties>
</file>